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94" r:id="rId1"/>
    <p:sldMasterId id="2147484712" r:id="rId2"/>
    <p:sldMasterId id="2147484728" r:id="rId3"/>
  </p:sldMasterIdLst>
  <p:notesMasterIdLst>
    <p:notesMasterId r:id="rId84"/>
  </p:notesMasterIdLst>
  <p:handoutMasterIdLst>
    <p:handoutMasterId r:id="rId85"/>
  </p:handoutMasterIdLst>
  <p:sldIdLst>
    <p:sldId id="1206" r:id="rId4"/>
    <p:sldId id="1231" r:id="rId5"/>
    <p:sldId id="1230" r:id="rId6"/>
    <p:sldId id="1115" r:id="rId7"/>
    <p:sldId id="1229" r:id="rId8"/>
    <p:sldId id="1123" r:id="rId9"/>
    <p:sldId id="1082" r:id="rId10"/>
    <p:sldId id="1149" r:id="rId11"/>
    <p:sldId id="1042" r:id="rId12"/>
    <p:sldId id="1161" r:id="rId13"/>
    <p:sldId id="1075" r:id="rId14"/>
    <p:sldId id="1156" r:id="rId15"/>
    <p:sldId id="1157" r:id="rId16"/>
    <p:sldId id="1155" r:id="rId17"/>
    <p:sldId id="1159" r:id="rId18"/>
    <p:sldId id="1125" r:id="rId19"/>
    <p:sldId id="1160" r:id="rId20"/>
    <p:sldId id="1126" r:id="rId21"/>
    <p:sldId id="1127" r:id="rId22"/>
    <p:sldId id="1128" r:id="rId23"/>
    <p:sldId id="1129" r:id="rId24"/>
    <p:sldId id="1228" r:id="rId25"/>
    <p:sldId id="1124" r:id="rId26"/>
    <p:sldId id="1132" r:id="rId27"/>
    <p:sldId id="1133" r:id="rId28"/>
    <p:sldId id="1085" r:id="rId29"/>
    <p:sldId id="1130" r:id="rId30"/>
    <p:sldId id="1163" r:id="rId31"/>
    <p:sldId id="1135" r:id="rId32"/>
    <p:sldId id="1140" r:id="rId33"/>
    <p:sldId id="1141" r:id="rId34"/>
    <p:sldId id="1144" r:id="rId35"/>
    <p:sldId id="1165" r:id="rId36"/>
    <p:sldId id="1147" r:id="rId37"/>
    <p:sldId id="1148" r:id="rId38"/>
    <p:sldId id="1227" r:id="rId39"/>
    <p:sldId id="1167" r:id="rId40"/>
    <p:sldId id="1168" r:id="rId41"/>
    <p:sldId id="1044" r:id="rId42"/>
    <p:sldId id="1172" r:id="rId43"/>
    <p:sldId id="1170" r:id="rId44"/>
    <p:sldId id="1152" r:id="rId45"/>
    <p:sldId id="1045" r:id="rId46"/>
    <p:sldId id="1173" r:id="rId47"/>
    <p:sldId id="1048" r:id="rId48"/>
    <p:sldId id="1174" r:id="rId49"/>
    <p:sldId id="1175" r:id="rId50"/>
    <p:sldId id="1046" r:id="rId51"/>
    <p:sldId id="1049" r:id="rId52"/>
    <p:sldId id="1226" r:id="rId53"/>
    <p:sldId id="1050" r:id="rId54"/>
    <p:sldId id="1051" r:id="rId55"/>
    <p:sldId id="1225" r:id="rId56"/>
    <p:sldId id="1108" r:id="rId57"/>
    <p:sldId id="1109" r:id="rId58"/>
    <p:sldId id="1110" r:id="rId59"/>
    <p:sldId id="1112" r:id="rId60"/>
    <p:sldId id="1060" r:id="rId61"/>
    <p:sldId id="1091" r:id="rId62"/>
    <p:sldId id="1090" r:id="rId63"/>
    <p:sldId id="1092" r:id="rId64"/>
    <p:sldId id="1061" r:id="rId65"/>
    <p:sldId id="1179" r:id="rId66"/>
    <p:sldId id="1087" r:id="rId67"/>
    <p:sldId id="1086" r:id="rId68"/>
    <p:sldId id="1088" r:id="rId69"/>
    <p:sldId id="1204" r:id="rId70"/>
    <p:sldId id="1205" r:id="rId71"/>
    <p:sldId id="1214" r:id="rId72"/>
    <p:sldId id="1215" r:id="rId73"/>
    <p:sldId id="1216" r:id="rId74"/>
    <p:sldId id="1217" r:id="rId75"/>
    <p:sldId id="1224" r:id="rId76"/>
    <p:sldId id="1196" r:id="rId77"/>
    <p:sldId id="1197" r:id="rId78"/>
    <p:sldId id="1198" r:id="rId79"/>
    <p:sldId id="1199" r:id="rId80"/>
    <p:sldId id="1200" r:id="rId81"/>
    <p:sldId id="1201" r:id="rId82"/>
    <p:sldId id="1211" r:id="rId83"/>
  </p:sldIdLst>
  <p:sldSz cx="9144000" cy="5143500" type="screen16x9"/>
  <p:notesSz cx="6858000" cy="9144000"/>
  <p:defaultTextStyle>
    <a:defPPr>
      <a:defRPr lang="zh-CN"/>
    </a:defPPr>
    <a:lvl1pPr algn="l" rtl="0" fontAlgn="base">
      <a:spcBef>
        <a:spcPct val="0"/>
      </a:spcBef>
      <a:spcAft>
        <a:spcPct val="0"/>
      </a:spcAft>
      <a:defRPr sz="2000" kern="1200">
        <a:solidFill>
          <a:schemeClr val="tx1"/>
        </a:solidFill>
        <a:latin typeface="宋体" charset="-122"/>
        <a:ea typeface="宋体" charset="-122"/>
        <a:cs typeface="+mn-cs"/>
      </a:defRPr>
    </a:lvl1pPr>
    <a:lvl2pPr marL="457010" algn="l" rtl="0" fontAlgn="base">
      <a:spcBef>
        <a:spcPct val="0"/>
      </a:spcBef>
      <a:spcAft>
        <a:spcPct val="0"/>
      </a:spcAft>
      <a:defRPr sz="2000" kern="1200">
        <a:solidFill>
          <a:schemeClr val="tx1"/>
        </a:solidFill>
        <a:latin typeface="宋体" charset="-122"/>
        <a:ea typeface="宋体" charset="-122"/>
        <a:cs typeface="+mn-cs"/>
      </a:defRPr>
    </a:lvl2pPr>
    <a:lvl3pPr marL="914040" algn="l" rtl="0" fontAlgn="base">
      <a:spcBef>
        <a:spcPct val="0"/>
      </a:spcBef>
      <a:spcAft>
        <a:spcPct val="0"/>
      </a:spcAft>
      <a:defRPr sz="2000" kern="1200">
        <a:solidFill>
          <a:schemeClr val="tx1"/>
        </a:solidFill>
        <a:latin typeface="宋体" charset="-122"/>
        <a:ea typeface="宋体" charset="-122"/>
        <a:cs typeface="+mn-cs"/>
      </a:defRPr>
    </a:lvl3pPr>
    <a:lvl4pPr marL="1371056" algn="l" rtl="0" fontAlgn="base">
      <a:spcBef>
        <a:spcPct val="0"/>
      </a:spcBef>
      <a:spcAft>
        <a:spcPct val="0"/>
      </a:spcAft>
      <a:defRPr sz="2000" kern="1200">
        <a:solidFill>
          <a:schemeClr val="tx1"/>
        </a:solidFill>
        <a:latin typeface="宋体" charset="-122"/>
        <a:ea typeface="宋体" charset="-122"/>
        <a:cs typeface="+mn-cs"/>
      </a:defRPr>
    </a:lvl4pPr>
    <a:lvl5pPr marL="1828079" algn="l" rtl="0" fontAlgn="base">
      <a:spcBef>
        <a:spcPct val="0"/>
      </a:spcBef>
      <a:spcAft>
        <a:spcPct val="0"/>
      </a:spcAft>
      <a:defRPr sz="2000" kern="1200">
        <a:solidFill>
          <a:schemeClr val="tx1"/>
        </a:solidFill>
        <a:latin typeface="宋体" charset="-122"/>
        <a:ea typeface="宋体" charset="-122"/>
        <a:cs typeface="+mn-cs"/>
      </a:defRPr>
    </a:lvl5pPr>
    <a:lvl6pPr marL="2285088" algn="l" defTabSz="914040" rtl="0" eaLnBrk="1" latinLnBrk="0" hangingPunct="1">
      <a:defRPr sz="2000" kern="1200">
        <a:solidFill>
          <a:schemeClr val="tx1"/>
        </a:solidFill>
        <a:latin typeface="宋体" charset="-122"/>
        <a:ea typeface="宋体" charset="-122"/>
        <a:cs typeface="+mn-cs"/>
      </a:defRPr>
    </a:lvl6pPr>
    <a:lvl7pPr marL="2742098" algn="l" defTabSz="914040" rtl="0" eaLnBrk="1" latinLnBrk="0" hangingPunct="1">
      <a:defRPr sz="2000" kern="1200">
        <a:solidFill>
          <a:schemeClr val="tx1"/>
        </a:solidFill>
        <a:latin typeface="宋体" charset="-122"/>
        <a:ea typeface="宋体" charset="-122"/>
        <a:cs typeface="+mn-cs"/>
      </a:defRPr>
    </a:lvl7pPr>
    <a:lvl8pPr marL="3199120" algn="l" defTabSz="914040" rtl="0" eaLnBrk="1" latinLnBrk="0" hangingPunct="1">
      <a:defRPr sz="2000" kern="1200">
        <a:solidFill>
          <a:schemeClr val="tx1"/>
        </a:solidFill>
        <a:latin typeface="宋体" charset="-122"/>
        <a:ea typeface="宋体" charset="-122"/>
        <a:cs typeface="+mn-cs"/>
      </a:defRPr>
    </a:lvl8pPr>
    <a:lvl9pPr marL="3656137" algn="l" defTabSz="914040" rtl="0" eaLnBrk="1" latinLnBrk="0" hangingPunct="1">
      <a:defRPr sz="2000" kern="1200">
        <a:solidFill>
          <a:schemeClr val="tx1"/>
        </a:solidFill>
        <a:latin typeface="宋体" charset="-122"/>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00"/>
    <a:srgbClr val="62B1FF"/>
    <a:srgbClr val="F92727"/>
    <a:srgbClr val="FF9966"/>
    <a:srgbClr val="FF9999"/>
    <a:srgbClr val="FFCC99"/>
    <a:srgbClr val="9999FF"/>
    <a:srgbClr val="FF6699"/>
    <a:srgbClr val="002C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62" autoAdjust="0"/>
    <p:restoredTop sz="81053" autoAdjust="0"/>
  </p:normalViewPr>
  <p:slideViewPr>
    <p:cSldViewPr>
      <p:cViewPr>
        <p:scale>
          <a:sx n="100" d="100"/>
          <a:sy n="100" d="100"/>
        </p:scale>
        <p:origin x="-192" y="612"/>
      </p:cViewPr>
      <p:guideLst>
        <p:guide orient="horz" pos="3162"/>
        <p:guide pos="5511"/>
      </p:guideLst>
    </p:cSldViewPr>
  </p:slideViewPr>
  <p:outlineViewPr>
    <p:cViewPr>
      <p:scale>
        <a:sx n="33" d="100"/>
        <a:sy n="33" d="100"/>
      </p:scale>
      <p:origin x="0" y="51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20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F374D668-D138-4503-8038-BF417F930298}" type="slidenum">
              <a:rPr lang="en-US" altLang="zh-CN"/>
              <a:pPr>
                <a:defRPr/>
              </a:pPr>
              <a:t>‹#›</a:t>
            </a:fld>
            <a:endParaRPr lang="en-US" altLang="zh-CN" dirty="0"/>
          </a:p>
        </p:txBody>
      </p:sp>
    </p:spTree>
    <p:extLst>
      <p:ext uri="{BB962C8B-B14F-4D97-AF65-F5344CB8AC3E}">
        <p14:creationId xmlns:p14="http://schemas.microsoft.com/office/powerpoint/2010/main" val="281434376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553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447C3CA4-1A3F-43E3-944D-8257F97CD276}" type="slidenum">
              <a:rPr lang="en-US" altLang="zh-CN"/>
              <a:pPr>
                <a:defRPr/>
              </a:pPr>
              <a:t>‹#›</a:t>
            </a:fld>
            <a:endParaRPr lang="en-US" altLang="zh-CN" dirty="0"/>
          </a:p>
        </p:txBody>
      </p:sp>
    </p:spTree>
    <p:extLst>
      <p:ext uri="{BB962C8B-B14F-4D97-AF65-F5344CB8AC3E}">
        <p14:creationId xmlns:p14="http://schemas.microsoft.com/office/powerpoint/2010/main" val="861224416"/>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01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04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056"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079"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5088" algn="l" defTabSz="914040" rtl="0" eaLnBrk="1" latinLnBrk="0" hangingPunct="1">
      <a:defRPr sz="1200" kern="1200">
        <a:solidFill>
          <a:schemeClr val="tx1"/>
        </a:solidFill>
        <a:latin typeface="+mn-lt"/>
        <a:ea typeface="+mn-ea"/>
        <a:cs typeface="+mn-cs"/>
      </a:defRPr>
    </a:lvl6pPr>
    <a:lvl7pPr marL="2742098" algn="l" defTabSz="914040" rtl="0" eaLnBrk="1" latinLnBrk="0" hangingPunct="1">
      <a:defRPr sz="1200" kern="1200">
        <a:solidFill>
          <a:schemeClr val="tx1"/>
        </a:solidFill>
        <a:latin typeface="+mn-lt"/>
        <a:ea typeface="+mn-ea"/>
        <a:cs typeface="+mn-cs"/>
      </a:defRPr>
    </a:lvl7pPr>
    <a:lvl8pPr marL="3199120" algn="l" defTabSz="914040" rtl="0" eaLnBrk="1" latinLnBrk="0" hangingPunct="1">
      <a:defRPr sz="1200" kern="1200">
        <a:solidFill>
          <a:schemeClr val="tx1"/>
        </a:solidFill>
        <a:latin typeface="+mn-lt"/>
        <a:ea typeface="+mn-ea"/>
        <a:cs typeface="+mn-cs"/>
      </a:defRPr>
    </a:lvl8pPr>
    <a:lvl9pPr marL="3656137" algn="l" defTabSz="914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t>1</a:t>
            </a:fld>
            <a:endParaRPr lang="en-US"/>
          </a:p>
        </p:txBody>
      </p:sp>
    </p:spTree>
    <p:extLst>
      <p:ext uri="{BB962C8B-B14F-4D97-AF65-F5344CB8AC3E}">
        <p14:creationId xmlns:p14="http://schemas.microsoft.com/office/powerpoint/2010/main" val="1341106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13</a:t>
            </a:fld>
            <a:endParaRPr lang="en-US" altLang="zh-CN" dirty="0"/>
          </a:p>
        </p:txBody>
      </p:sp>
    </p:spTree>
    <p:extLst>
      <p:ext uri="{BB962C8B-B14F-4D97-AF65-F5344CB8AC3E}">
        <p14:creationId xmlns:p14="http://schemas.microsoft.com/office/powerpoint/2010/main" val="1165997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14</a:t>
            </a:fld>
            <a:endParaRPr lang="en-US" altLang="zh-CN" dirty="0"/>
          </a:p>
        </p:txBody>
      </p:sp>
    </p:spTree>
    <p:extLst>
      <p:ext uri="{BB962C8B-B14F-4D97-AF65-F5344CB8AC3E}">
        <p14:creationId xmlns:p14="http://schemas.microsoft.com/office/powerpoint/2010/main" val="1165997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15</a:t>
            </a:fld>
            <a:endParaRPr lang="en-US" altLang="zh-CN" dirty="0"/>
          </a:p>
        </p:txBody>
      </p:sp>
    </p:spTree>
    <p:extLst>
      <p:ext uri="{BB962C8B-B14F-4D97-AF65-F5344CB8AC3E}">
        <p14:creationId xmlns:p14="http://schemas.microsoft.com/office/powerpoint/2010/main" val="1165997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17</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dirty="0" smtClean="0">
                <a:solidFill>
                  <a:srgbClr val="000000"/>
                </a:solidFill>
                <a:latin typeface="微软雅黑" panose="020B0503020204020204" pitchFamily="34" charset="-122"/>
                <a:ea typeface="微软雅黑" panose="020B0503020204020204" pitchFamily="34" charset="-122"/>
              </a:rPr>
              <a:t>采购订单的单据类型，是在“单据类型”中设置的。和标准单据类型比，又需要有“参考交货明细执行”等单据特殊信息。通过动态表单，增加了“参数设置”一个页签的内容；在该动态表单中，不需要设置保存等操作，也没有复杂的业务逻辑校验。只是多增加几个字段。这样，即使用了原“单据类型”的功能，又有了采购订单的特殊信息</a:t>
            </a:r>
          </a:p>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18</a:t>
            </a:fld>
            <a:endParaRPr lang="en-US" altLang="zh-CN" dirty="0"/>
          </a:p>
        </p:txBody>
      </p:sp>
    </p:spTree>
    <p:extLst>
      <p:ext uri="{BB962C8B-B14F-4D97-AF65-F5344CB8AC3E}">
        <p14:creationId xmlns:p14="http://schemas.microsoft.com/office/powerpoint/2010/main" val="1911399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如“采购单据选项用户参数模板”，在采购模块的单据中，列表</a:t>
            </a:r>
            <a:r>
              <a:rPr lang="en-US" altLang="zh-CN" dirty="0" smtClean="0"/>
              <a:t>-</a:t>
            </a:r>
            <a:r>
              <a:rPr lang="zh-CN" altLang="en-US" dirty="0" smtClean="0"/>
              <a:t>选项中，都引用此单进行列表参数设置</a:t>
            </a:r>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19</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由于弹性域应用比较复杂，目前不支持二次开发创建弹性域</a:t>
            </a:r>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20</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由于弹性域应用比较复杂，目前不支持二次开发创建弹性域</a:t>
            </a:r>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21</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23</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53226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宋体" pitchFamily="2" charset="-122"/>
                <a:cs typeface="+mn-cs"/>
              </a:rPr>
              <a:t>BOS IDE </a:t>
            </a:r>
            <a:r>
              <a:rPr lang="zh-CN" altLang="zh-CN" sz="1200" kern="1200" dirty="0" smtClean="0">
                <a:solidFill>
                  <a:schemeClr val="tx1"/>
                </a:solidFill>
                <a:effectLst/>
                <a:latin typeface="Arial" charset="0"/>
                <a:ea typeface="宋体" pitchFamily="2" charset="-122"/>
                <a:cs typeface="+mn-cs"/>
              </a:rPr>
              <a:t>中的主菜单包括：文件、解决方案、视图、发布、窗口、帮助。当工作区中当前选择的编辑一个业务对象时，菜单栏还会增加编辑和运行</a:t>
            </a:r>
            <a:r>
              <a:rPr lang="en-US" altLang="zh-CN" sz="1200" kern="1200" dirty="0" smtClean="0">
                <a:solidFill>
                  <a:schemeClr val="tx1"/>
                </a:solidFill>
                <a:effectLst/>
                <a:latin typeface="Arial" charset="0"/>
                <a:ea typeface="宋体" pitchFamily="2" charset="-122"/>
                <a:cs typeface="+mn-cs"/>
              </a:rPr>
              <a:t>2</a:t>
            </a:r>
            <a:r>
              <a:rPr lang="zh-CN" altLang="zh-CN" sz="1200" kern="1200" dirty="0" smtClean="0">
                <a:solidFill>
                  <a:schemeClr val="tx1"/>
                </a:solidFill>
                <a:effectLst/>
                <a:latin typeface="Arial" charset="0"/>
                <a:ea typeface="宋体" pitchFamily="2" charset="-122"/>
                <a:cs typeface="+mn-cs"/>
              </a:rPr>
              <a:t>个菜单项</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endParaRPr lang="en-US" altLang="zh-CN"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部分菜单说明：</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1</a:t>
            </a:r>
            <a:r>
              <a:rPr lang="zh-CN" altLang="en-US" sz="1200" kern="1200" dirty="0" smtClean="0">
                <a:solidFill>
                  <a:schemeClr val="tx1"/>
                </a:solidFill>
                <a:effectLst/>
                <a:latin typeface="Arial" charset="0"/>
                <a:ea typeface="宋体" pitchFamily="2" charset="-122"/>
                <a:cs typeface="+mn-cs"/>
              </a:rPr>
              <a:t>、文件</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查找：</a:t>
            </a:r>
            <a:r>
              <a:rPr lang="zh-CN" altLang="zh-CN" sz="1200" kern="1200" dirty="0" smtClean="0">
                <a:solidFill>
                  <a:schemeClr val="tx1"/>
                </a:solidFill>
                <a:effectLst/>
                <a:latin typeface="Arial" charset="0"/>
                <a:ea typeface="宋体" pitchFamily="2" charset="-122"/>
                <a:cs typeface="+mn-cs"/>
              </a:rPr>
              <a:t>支持输入业务对象名称作为查找值关键字</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按关键字查询系统中的业务对象</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双击业务对象，可打开该对象，项目窗口中自动打开该对象所在的子系统，并且光标定位到该对象</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dirty="0" smtClean="0"/>
              <a:t>2</a:t>
            </a:r>
            <a:r>
              <a:rPr lang="zh-CN" altLang="en-US" dirty="0" smtClean="0"/>
              <a:t>、</a:t>
            </a:r>
            <a:r>
              <a:rPr lang="zh-CN" altLang="en-US" sz="1200" kern="1200" dirty="0" smtClean="0">
                <a:solidFill>
                  <a:schemeClr val="tx1"/>
                </a:solidFill>
                <a:effectLst/>
                <a:latin typeface="Arial" charset="0"/>
                <a:ea typeface="宋体" pitchFamily="2" charset="-122"/>
                <a:cs typeface="+mn-cs"/>
              </a:rPr>
              <a:t>文件</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元素据管理：</a:t>
            </a:r>
            <a:r>
              <a:rPr lang="zh-CN" altLang="zh-CN" sz="1200" kern="1200" dirty="0" smtClean="0">
                <a:solidFill>
                  <a:schemeClr val="tx1"/>
                </a:solidFill>
                <a:effectLst/>
                <a:latin typeface="Arial" charset="0"/>
                <a:ea typeface="宋体" pitchFamily="2" charset="-122"/>
                <a:cs typeface="+mn-cs"/>
              </a:rPr>
              <a:t>用于配置本地元数据管理插件，支持启用和禁用</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3</a:t>
            </a:r>
            <a:r>
              <a:rPr lang="zh-CN" altLang="en-US" sz="1200" kern="1200" dirty="0" smtClean="0">
                <a:solidFill>
                  <a:schemeClr val="tx1"/>
                </a:solidFill>
                <a:effectLst/>
                <a:latin typeface="Arial" charset="0"/>
                <a:ea typeface="宋体" pitchFamily="2" charset="-122"/>
                <a:cs typeface="+mn-cs"/>
              </a:rPr>
              <a:t>、文件</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导入导出数据和脚本：导出，</a:t>
            </a:r>
            <a:r>
              <a:rPr lang="zh-CN" altLang="zh-CN" sz="1200" kern="1200" dirty="0" smtClean="0">
                <a:solidFill>
                  <a:schemeClr val="tx1"/>
                </a:solidFill>
                <a:effectLst/>
                <a:latin typeface="Arial" charset="0"/>
                <a:ea typeface="宋体" pitchFamily="2" charset="-122"/>
                <a:cs typeface="+mn-cs"/>
              </a:rPr>
              <a:t>支持按</a:t>
            </a:r>
            <a:r>
              <a:rPr lang="en-US" altLang="zh-CN" sz="1200" kern="1200" dirty="0" err="1" smtClean="0">
                <a:solidFill>
                  <a:schemeClr val="tx1"/>
                </a:solidFill>
                <a:effectLst/>
                <a:latin typeface="Arial" charset="0"/>
                <a:ea typeface="宋体" pitchFamily="2" charset="-122"/>
                <a:cs typeface="+mn-cs"/>
              </a:rPr>
              <a:t>sql</a:t>
            </a:r>
            <a:r>
              <a:rPr lang="zh-CN" altLang="zh-CN" sz="1200" kern="1200" dirty="0" smtClean="0">
                <a:solidFill>
                  <a:schemeClr val="tx1"/>
                </a:solidFill>
                <a:effectLst/>
                <a:latin typeface="Arial" charset="0"/>
                <a:ea typeface="宋体" pitchFamily="2" charset="-122"/>
                <a:cs typeface="+mn-cs"/>
              </a:rPr>
              <a:t>导出系统表数据</a:t>
            </a:r>
            <a:r>
              <a:rPr lang="zh-CN" altLang="en-US" sz="1200" kern="1200" dirty="0" smtClean="0">
                <a:solidFill>
                  <a:schemeClr val="tx1"/>
                </a:solidFill>
                <a:effectLst/>
                <a:latin typeface="Arial" charset="0"/>
                <a:ea typeface="宋体" pitchFamily="2" charset="-122"/>
                <a:cs typeface="+mn-cs"/>
              </a:rPr>
              <a:t>；导入，支持</a:t>
            </a:r>
            <a:r>
              <a:rPr lang="en-US" altLang="zh-CN" sz="1200" kern="1200" dirty="0" smtClean="0">
                <a:solidFill>
                  <a:schemeClr val="tx1"/>
                </a:solidFill>
                <a:effectLst/>
                <a:latin typeface="Arial" charset="0"/>
                <a:ea typeface="宋体" pitchFamily="2" charset="-122"/>
                <a:cs typeface="+mn-cs"/>
              </a:rPr>
              <a:t>SQL</a:t>
            </a:r>
            <a:r>
              <a:rPr lang="zh-CN" altLang="en-US" sz="1200" kern="1200" dirty="0" smtClean="0">
                <a:solidFill>
                  <a:schemeClr val="tx1"/>
                </a:solidFill>
                <a:effectLst/>
                <a:latin typeface="Arial" charset="0"/>
                <a:ea typeface="宋体" pitchFamily="2" charset="-122"/>
                <a:cs typeface="+mn-cs"/>
              </a:rPr>
              <a:t>、</a:t>
            </a:r>
            <a:r>
              <a:rPr lang="en-US" altLang="zh-CN" sz="1200" kern="1200" dirty="0" err="1" smtClean="0">
                <a:solidFill>
                  <a:schemeClr val="tx1"/>
                </a:solidFill>
                <a:effectLst/>
                <a:latin typeface="Arial" charset="0"/>
                <a:ea typeface="宋体" pitchFamily="2" charset="-122"/>
                <a:cs typeface="+mn-cs"/>
              </a:rPr>
              <a:t>dym</a:t>
            </a:r>
            <a:r>
              <a:rPr lang="zh-CN" altLang="en-US" sz="1200" kern="1200" dirty="0" smtClean="0">
                <a:solidFill>
                  <a:schemeClr val="tx1"/>
                </a:solidFill>
                <a:effectLst/>
                <a:latin typeface="Arial" charset="0"/>
                <a:ea typeface="宋体" pitchFamily="2" charset="-122"/>
                <a:cs typeface="+mn-cs"/>
              </a:rPr>
              <a:t>、</a:t>
            </a:r>
            <a:r>
              <a:rPr lang="en-US" altLang="zh-CN" sz="1200" kern="1200" dirty="0" err="1" smtClean="0">
                <a:solidFill>
                  <a:schemeClr val="tx1"/>
                </a:solidFill>
                <a:effectLst/>
                <a:latin typeface="Arial" charset="0"/>
                <a:ea typeface="宋体" pitchFamily="2" charset="-122"/>
                <a:cs typeface="+mn-cs"/>
              </a:rPr>
              <a:t>dymx</a:t>
            </a:r>
            <a:r>
              <a:rPr lang="zh-CN" altLang="en-US"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xml</a:t>
            </a:r>
            <a:r>
              <a:rPr lang="zh-CN" altLang="en-US" sz="1200" kern="1200" dirty="0" smtClean="0">
                <a:solidFill>
                  <a:schemeClr val="tx1"/>
                </a:solidFill>
                <a:effectLst/>
                <a:latin typeface="Arial" charset="0"/>
                <a:ea typeface="宋体" pitchFamily="2" charset="-122"/>
                <a:cs typeface="+mn-cs"/>
              </a:rPr>
              <a:t>等多种类型的</a:t>
            </a:r>
            <a:r>
              <a:rPr lang="zh-CN" altLang="zh-CN" sz="1200" kern="1200" dirty="0" smtClean="0">
                <a:solidFill>
                  <a:schemeClr val="tx1"/>
                </a:solidFill>
                <a:effectLst/>
                <a:latin typeface="Arial" charset="0"/>
                <a:ea typeface="宋体" pitchFamily="2" charset="-122"/>
                <a:cs typeface="+mn-cs"/>
              </a:rPr>
              <a:t>导入</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4</a:t>
            </a:r>
            <a:r>
              <a:rPr lang="zh-CN" altLang="en-US" sz="1200" kern="1200" dirty="0" smtClean="0">
                <a:solidFill>
                  <a:schemeClr val="tx1"/>
                </a:solidFill>
                <a:effectLst/>
                <a:latin typeface="Arial" charset="0"/>
                <a:ea typeface="宋体" pitchFamily="2" charset="-122"/>
                <a:cs typeface="+mn-cs"/>
              </a:rPr>
              <a:t>、文件</a:t>
            </a:r>
            <a:r>
              <a:rPr lang="en-US" altLang="zh-CN" sz="1200" kern="1200" dirty="0" smtClean="0">
                <a:solidFill>
                  <a:schemeClr val="tx1"/>
                </a:solidFill>
                <a:effectLst/>
                <a:latin typeface="Arial" charset="0"/>
                <a:ea typeface="宋体" pitchFamily="2" charset="-122"/>
                <a:cs typeface="+mn-cs"/>
              </a:rPr>
              <a:t>-KSQL</a:t>
            </a:r>
            <a:r>
              <a:rPr lang="zh-CN" altLang="en-US" sz="1200" kern="1200" dirty="0" smtClean="0">
                <a:solidFill>
                  <a:schemeClr val="tx1"/>
                </a:solidFill>
                <a:effectLst/>
                <a:latin typeface="Arial" charset="0"/>
                <a:ea typeface="宋体" pitchFamily="2" charset="-122"/>
                <a:cs typeface="+mn-cs"/>
              </a:rPr>
              <a:t>翻译：</a:t>
            </a:r>
            <a:r>
              <a:rPr lang="zh-CN" altLang="zh-CN" sz="1200" kern="1200" dirty="0" smtClean="0">
                <a:solidFill>
                  <a:schemeClr val="tx1"/>
                </a:solidFill>
                <a:effectLst/>
                <a:latin typeface="Arial" charset="0"/>
                <a:ea typeface="宋体" pitchFamily="2" charset="-122"/>
                <a:cs typeface="+mn-cs"/>
              </a:rPr>
              <a:t>打开</a:t>
            </a:r>
            <a:r>
              <a:rPr lang="en-US" altLang="zh-CN" sz="1200" kern="1200" dirty="0" smtClean="0">
                <a:solidFill>
                  <a:schemeClr val="tx1"/>
                </a:solidFill>
                <a:effectLst/>
                <a:latin typeface="Arial" charset="0"/>
                <a:ea typeface="宋体" pitchFamily="2" charset="-122"/>
                <a:cs typeface="+mn-cs"/>
              </a:rPr>
              <a:t>KSQL</a:t>
            </a:r>
            <a:r>
              <a:rPr lang="zh-CN" altLang="zh-CN" sz="1200" kern="1200" dirty="0" smtClean="0">
                <a:solidFill>
                  <a:schemeClr val="tx1"/>
                </a:solidFill>
                <a:effectLst/>
                <a:latin typeface="Arial" charset="0"/>
                <a:ea typeface="宋体" pitchFamily="2" charset="-122"/>
                <a:cs typeface="+mn-cs"/>
              </a:rPr>
              <a:t>翻译工具界面，支持将</a:t>
            </a:r>
            <a:r>
              <a:rPr lang="en-US" altLang="zh-CN" sz="1200" kern="1200" dirty="0" smtClean="0">
                <a:solidFill>
                  <a:schemeClr val="tx1"/>
                </a:solidFill>
                <a:effectLst/>
                <a:latin typeface="Arial" charset="0"/>
                <a:ea typeface="宋体" pitchFamily="2" charset="-122"/>
                <a:cs typeface="+mn-cs"/>
              </a:rPr>
              <a:t>KSQL</a:t>
            </a:r>
            <a:r>
              <a:rPr lang="zh-CN" altLang="zh-CN" sz="1200" kern="1200" dirty="0" smtClean="0">
                <a:solidFill>
                  <a:schemeClr val="tx1"/>
                </a:solidFill>
                <a:effectLst/>
                <a:latin typeface="Arial" charset="0"/>
                <a:ea typeface="宋体" pitchFamily="2" charset="-122"/>
                <a:cs typeface="+mn-cs"/>
              </a:rPr>
              <a:t>语言翻译成</a:t>
            </a:r>
            <a:r>
              <a:rPr lang="en-US" altLang="zh-CN" sz="1200" kern="1200" dirty="0" smtClean="0">
                <a:solidFill>
                  <a:schemeClr val="tx1"/>
                </a:solidFill>
                <a:effectLst/>
                <a:latin typeface="Arial" charset="0"/>
                <a:ea typeface="宋体" pitchFamily="2" charset="-122"/>
                <a:cs typeface="+mn-cs"/>
              </a:rPr>
              <a:t>SQL</a:t>
            </a:r>
            <a:r>
              <a:rPr lang="zh-CN" altLang="zh-CN" sz="1200" kern="1200" dirty="0" smtClean="0">
                <a:solidFill>
                  <a:schemeClr val="tx1"/>
                </a:solidFill>
                <a:effectLst/>
                <a:latin typeface="Arial" charset="0"/>
                <a:ea typeface="宋体" pitchFamily="2" charset="-122"/>
                <a:cs typeface="+mn-cs"/>
              </a:rPr>
              <a:t>或</a:t>
            </a:r>
            <a:r>
              <a:rPr lang="en-US" altLang="zh-CN" sz="1200" kern="1200" dirty="0" smtClean="0">
                <a:solidFill>
                  <a:schemeClr val="tx1"/>
                </a:solidFill>
                <a:effectLst/>
                <a:latin typeface="Arial" charset="0"/>
                <a:ea typeface="宋体" pitchFamily="2" charset="-122"/>
                <a:cs typeface="+mn-cs"/>
              </a:rPr>
              <a:t>Oracle – </a:t>
            </a:r>
            <a:r>
              <a:rPr lang="zh-CN" altLang="en-US" sz="1200" kern="1200" dirty="0" smtClean="0">
                <a:solidFill>
                  <a:schemeClr val="tx1"/>
                </a:solidFill>
                <a:effectLst/>
                <a:latin typeface="Arial" charset="0"/>
                <a:ea typeface="宋体" pitchFamily="2" charset="-122"/>
                <a:cs typeface="+mn-cs"/>
              </a:rPr>
              <a:t>开发使用；</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5</a:t>
            </a:r>
            <a:r>
              <a:rPr lang="zh-CN" altLang="en-US" sz="1200" kern="1200" dirty="0" smtClean="0">
                <a:solidFill>
                  <a:schemeClr val="tx1"/>
                </a:solidFill>
                <a:effectLst/>
                <a:latin typeface="Arial" charset="0"/>
                <a:ea typeface="宋体" pitchFamily="2" charset="-122"/>
                <a:cs typeface="+mn-cs"/>
              </a:rPr>
              <a:t>、解决方案：</a:t>
            </a:r>
            <a:r>
              <a:rPr lang="zh-CN" altLang="zh-CN" sz="1200" kern="1200" dirty="0" smtClean="0">
                <a:solidFill>
                  <a:schemeClr val="tx1"/>
                </a:solidFill>
                <a:effectLst/>
                <a:latin typeface="Arial" charset="0"/>
                <a:ea typeface="宋体" pitchFamily="2" charset="-122"/>
                <a:cs typeface="+mn-cs"/>
              </a:rPr>
              <a:t>主要目的为了实现统一的二次开发</a:t>
            </a:r>
            <a:r>
              <a:rPr lang="zh-CN" altLang="en-US" sz="1200" kern="1200" dirty="0" smtClean="0">
                <a:solidFill>
                  <a:schemeClr val="tx1"/>
                </a:solidFill>
                <a:effectLst/>
                <a:latin typeface="Arial" charset="0"/>
                <a:ea typeface="宋体" pitchFamily="2" charset="-122"/>
                <a:cs typeface="+mn-cs"/>
              </a:rPr>
              <a:t>内容管理</a:t>
            </a:r>
            <a:r>
              <a:rPr lang="zh-CN" altLang="zh-CN" sz="1200" kern="1200" dirty="0" smtClean="0">
                <a:solidFill>
                  <a:schemeClr val="tx1"/>
                </a:solidFill>
                <a:effectLst/>
                <a:latin typeface="Arial" charset="0"/>
                <a:ea typeface="宋体" pitchFamily="2" charset="-122"/>
                <a:cs typeface="+mn-cs"/>
              </a:rPr>
              <a:t>以及构建工作，</a:t>
            </a:r>
            <a:r>
              <a:rPr lang="zh-CN" altLang="zh-CN" sz="1200" kern="1200" smtClean="0">
                <a:solidFill>
                  <a:schemeClr val="tx1"/>
                </a:solidFill>
                <a:effectLst/>
                <a:latin typeface="Arial" charset="0"/>
                <a:ea typeface="宋体" pitchFamily="2" charset="-122"/>
                <a:cs typeface="+mn-cs"/>
              </a:rPr>
              <a:t>适用于单个</a:t>
            </a:r>
            <a:r>
              <a:rPr lang="zh-CN" altLang="en-US" sz="1200" kern="1200" smtClean="0">
                <a:solidFill>
                  <a:schemeClr val="tx1"/>
                </a:solidFill>
                <a:effectLst/>
                <a:latin typeface="Arial" charset="0"/>
                <a:ea typeface="宋体" pitchFamily="2" charset="-122"/>
                <a:cs typeface="+mn-cs"/>
              </a:rPr>
              <a:t>金蝶云星空</a:t>
            </a:r>
            <a:r>
              <a:rPr lang="zh-CN" altLang="zh-CN" sz="1200" kern="1200" smtClean="0">
                <a:solidFill>
                  <a:schemeClr val="tx1"/>
                </a:solidFill>
                <a:effectLst/>
                <a:latin typeface="Arial" charset="0"/>
                <a:ea typeface="宋体" pitchFamily="2" charset="-122"/>
                <a:cs typeface="+mn-cs"/>
              </a:rPr>
              <a:t>实施</a:t>
            </a:r>
            <a:r>
              <a:rPr lang="zh-CN" altLang="zh-CN" sz="1200" kern="1200" dirty="0" smtClean="0">
                <a:solidFill>
                  <a:schemeClr val="tx1"/>
                </a:solidFill>
                <a:effectLst/>
                <a:latin typeface="Arial" charset="0"/>
                <a:ea typeface="宋体" pitchFamily="2" charset="-122"/>
                <a:cs typeface="+mn-cs"/>
              </a:rPr>
              <a:t>项目的二次开发工作，</a:t>
            </a:r>
            <a:r>
              <a:rPr lang="zh-CN" altLang="zh-CN" sz="1200" kern="1200" smtClean="0">
                <a:solidFill>
                  <a:schemeClr val="tx1"/>
                </a:solidFill>
                <a:effectLst/>
                <a:latin typeface="Arial" charset="0"/>
                <a:ea typeface="宋体" pitchFamily="2" charset="-122"/>
                <a:cs typeface="+mn-cs"/>
              </a:rPr>
              <a:t>以及基于</a:t>
            </a:r>
            <a:r>
              <a:rPr lang="zh-CN" altLang="en-US" sz="1200" kern="1200" smtClean="0">
                <a:solidFill>
                  <a:schemeClr val="tx1"/>
                </a:solidFill>
                <a:effectLst/>
                <a:latin typeface="Arial" charset="0"/>
                <a:ea typeface="宋体" pitchFamily="2" charset="-122"/>
                <a:cs typeface="+mn-cs"/>
              </a:rPr>
              <a:t>金蝶云星空</a:t>
            </a:r>
            <a:r>
              <a:rPr lang="zh-CN" altLang="zh-CN" sz="1200" kern="1200" smtClean="0">
                <a:solidFill>
                  <a:schemeClr val="tx1"/>
                </a:solidFill>
                <a:effectLst/>
                <a:latin typeface="Arial" charset="0"/>
                <a:ea typeface="宋体" pitchFamily="2" charset="-122"/>
                <a:cs typeface="+mn-cs"/>
              </a:rPr>
              <a:t>的</a:t>
            </a:r>
            <a:r>
              <a:rPr lang="zh-CN" altLang="zh-CN" sz="1200" kern="1200" dirty="0" smtClean="0">
                <a:solidFill>
                  <a:schemeClr val="tx1"/>
                </a:solidFill>
                <a:effectLst/>
                <a:latin typeface="Arial" charset="0"/>
                <a:ea typeface="宋体" pitchFamily="2" charset="-122"/>
                <a:cs typeface="+mn-cs"/>
              </a:rPr>
              <a:t>产品或是行业特性的迭代开发</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6</a:t>
            </a:r>
            <a:r>
              <a:rPr lang="zh-CN" altLang="en-US" sz="1200" kern="1200" dirty="0" smtClean="0">
                <a:solidFill>
                  <a:schemeClr val="tx1"/>
                </a:solidFill>
                <a:effectLst/>
                <a:latin typeface="Arial" charset="0"/>
                <a:ea typeface="宋体" pitchFamily="2" charset="-122"/>
                <a:cs typeface="+mn-cs"/>
              </a:rPr>
              <a:t>、视图：</a:t>
            </a:r>
            <a:r>
              <a:rPr lang="zh-CN" altLang="zh-CN" sz="1200" kern="1200" dirty="0" smtClean="0">
                <a:solidFill>
                  <a:schemeClr val="tx1"/>
                </a:solidFill>
                <a:effectLst/>
                <a:latin typeface="Arial" charset="0"/>
                <a:ea typeface="宋体" pitchFamily="2" charset="-122"/>
                <a:cs typeface="+mn-cs"/>
              </a:rPr>
              <a:t>控制</a:t>
            </a:r>
            <a:r>
              <a:rPr lang="zh-CN" altLang="en-US" sz="1200" kern="1200" dirty="0" smtClean="0">
                <a:solidFill>
                  <a:schemeClr val="tx1"/>
                </a:solidFill>
                <a:effectLst/>
                <a:latin typeface="Arial" charset="0"/>
                <a:ea typeface="宋体" pitchFamily="2" charset="-122"/>
                <a:cs typeface="+mn-cs"/>
              </a:rPr>
              <a:t>“项目”、“属性”、“工具箱”和“输出”信息的显示；</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7</a:t>
            </a:r>
            <a:r>
              <a:rPr lang="zh-CN" altLang="en-US" sz="1200" kern="1200" dirty="0" smtClean="0">
                <a:solidFill>
                  <a:schemeClr val="tx1"/>
                </a:solidFill>
                <a:effectLst/>
                <a:latin typeface="Arial" charset="0"/>
                <a:ea typeface="宋体" pitchFamily="2" charset="-122"/>
                <a:cs typeface="+mn-cs"/>
              </a:rPr>
              <a:t>、编辑</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撤销、重做、删除元素：在设计界面上，对添加的元素进行的操作；</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8</a:t>
            </a:r>
            <a:r>
              <a:rPr lang="zh-CN" altLang="en-US" sz="1200" kern="1200" dirty="0" smtClean="0">
                <a:solidFill>
                  <a:schemeClr val="tx1"/>
                </a:solidFill>
                <a:effectLst/>
                <a:latin typeface="Arial" charset="0"/>
                <a:ea typeface="宋体" pitchFamily="2" charset="-122"/>
                <a:cs typeface="+mn-cs"/>
              </a:rPr>
              <a:t>、编辑</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批量编辑：</a:t>
            </a:r>
            <a:r>
              <a:rPr lang="en-US" altLang="zh-CN" sz="1200" kern="1200" dirty="0" smtClean="0">
                <a:solidFill>
                  <a:schemeClr val="tx1"/>
                </a:solidFill>
                <a:effectLst/>
                <a:latin typeface="Arial" charset="0"/>
                <a:ea typeface="宋体" pitchFamily="2" charset="-122"/>
                <a:cs typeface="+mn-cs"/>
              </a:rPr>
              <a:t>1</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字段属性配置</a:t>
            </a:r>
            <a:r>
              <a:rPr lang="en-US" altLang="zh-CN" sz="1200" kern="1200" dirty="0" smtClean="0">
                <a:solidFill>
                  <a:schemeClr val="tx1"/>
                </a:solidFill>
                <a:effectLst/>
                <a:latin typeface="Arial" charset="0"/>
                <a:ea typeface="宋体" pitchFamily="2" charset="-122"/>
                <a:cs typeface="+mn-cs"/>
              </a:rPr>
              <a:t> -- </a:t>
            </a:r>
            <a:r>
              <a:rPr lang="zh-CN" altLang="zh-CN" sz="1200" kern="1200" dirty="0" smtClean="0">
                <a:solidFill>
                  <a:schemeClr val="tx1"/>
                </a:solidFill>
                <a:effectLst/>
                <a:latin typeface="Arial" charset="0"/>
                <a:ea typeface="宋体" pitchFamily="2" charset="-122"/>
                <a:cs typeface="+mn-cs"/>
              </a:rPr>
              <a:t>支持按字段名称或标识检索字段列表，输入字段名称后点击查询，光标自动定位到检索到的字段</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                  2</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字段属性批量配置</a:t>
            </a:r>
            <a:r>
              <a:rPr lang="en-US" altLang="zh-CN" sz="1200" kern="1200" dirty="0" smtClean="0">
                <a:solidFill>
                  <a:schemeClr val="tx1"/>
                </a:solidFill>
                <a:effectLst/>
                <a:latin typeface="Arial" charset="0"/>
                <a:ea typeface="宋体" pitchFamily="2" charset="-122"/>
                <a:cs typeface="+mn-cs"/>
              </a:rPr>
              <a:t> -- </a:t>
            </a:r>
            <a:r>
              <a:rPr lang="zh-CN" altLang="zh-CN" sz="1200" kern="1200" dirty="0" smtClean="0">
                <a:solidFill>
                  <a:schemeClr val="tx1"/>
                </a:solidFill>
                <a:effectLst/>
                <a:latin typeface="Arial" charset="0"/>
                <a:ea typeface="宋体" pitchFamily="2" charset="-122"/>
                <a:cs typeface="+mn-cs"/>
              </a:rPr>
              <a:t>展示单据上的所有字段的常用参数</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设置后点击退出保存单据时保存编辑结果</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9</a:t>
            </a:r>
            <a:r>
              <a:rPr lang="zh-CN" altLang="en-US" sz="1200" kern="1200" dirty="0" smtClean="0">
                <a:solidFill>
                  <a:schemeClr val="tx1"/>
                </a:solidFill>
                <a:effectLst/>
                <a:latin typeface="Arial" charset="0"/>
                <a:ea typeface="宋体" pitchFamily="2" charset="-122"/>
                <a:cs typeface="+mn-cs"/>
              </a:rPr>
              <a:t>、编辑</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生成设计文档</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打开设计文档另存界面，生成当前业务对象的设计文档</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10</a:t>
            </a:r>
            <a:r>
              <a:rPr lang="zh-CN" altLang="en-US" sz="1200" kern="1200" dirty="0" smtClean="0">
                <a:solidFill>
                  <a:schemeClr val="tx1"/>
                </a:solidFill>
                <a:effectLst/>
                <a:latin typeface="Arial" charset="0"/>
                <a:ea typeface="宋体" pitchFamily="2" charset="-122"/>
                <a:cs typeface="+mn-cs"/>
              </a:rPr>
              <a:t>、编辑</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单据模版校验</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当前业务对象的单据模版校验。</a:t>
            </a:r>
            <a:r>
              <a:rPr lang="en-US" altLang="zh-CN" sz="1200" kern="1200" dirty="0" smtClean="0">
                <a:solidFill>
                  <a:schemeClr val="tx1"/>
                </a:solidFill>
                <a:effectLst/>
                <a:latin typeface="Arial" charset="0"/>
                <a:ea typeface="宋体" pitchFamily="2" charset="-122"/>
                <a:cs typeface="+mn-cs"/>
              </a:rPr>
              <a:t>K/3 BOS IDE</a:t>
            </a:r>
            <a:r>
              <a:rPr lang="zh-CN" altLang="zh-CN" sz="1200" kern="1200" dirty="0" smtClean="0">
                <a:solidFill>
                  <a:schemeClr val="tx1"/>
                </a:solidFill>
                <a:effectLst/>
                <a:latin typeface="Arial" charset="0"/>
                <a:ea typeface="宋体" pitchFamily="2" charset="-122"/>
                <a:cs typeface="+mn-cs"/>
              </a:rPr>
              <a:t>设计的单据，有较复杂的内部业务逻辑关系</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为了防止单据的模板数据错误，</a:t>
            </a:r>
            <a:r>
              <a:rPr lang="zh-CN" altLang="en-US" sz="1200" kern="1200" dirty="0" smtClean="0">
                <a:solidFill>
                  <a:schemeClr val="tx1"/>
                </a:solidFill>
                <a:effectLst/>
                <a:latin typeface="Arial" charset="0"/>
                <a:ea typeface="宋体" pitchFamily="2" charset="-122"/>
                <a:cs typeface="+mn-cs"/>
              </a:rPr>
              <a:t>提供该功能；</a:t>
            </a:r>
            <a:endParaRPr lang="zh-CN" altLang="zh-CN" sz="120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Arial" charset="0"/>
                <a:ea typeface="宋体" pitchFamily="2" charset="-122"/>
                <a:cs typeface="+mn-cs"/>
              </a:rPr>
              <a:t>11</a:t>
            </a:r>
            <a:r>
              <a:rPr lang="zh-CN" altLang="en-US" sz="1200" kern="1200" dirty="0" smtClean="0">
                <a:solidFill>
                  <a:schemeClr val="tx1"/>
                </a:solidFill>
                <a:effectLst/>
                <a:latin typeface="Arial" charset="0"/>
                <a:ea typeface="宋体" pitchFamily="2" charset="-122"/>
                <a:cs typeface="+mn-cs"/>
              </a:rPr>
              <a:t>、编辑</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枚举类型设置：</a:t>
            </a:r>
            <a:r>
              <a:rPr lang="zh-CN" altLang="zh-CN" sz="1200" kern="1200" dirty="0" smtClean="0">
                <a:solidFill>
                  <a:schemeClr val="tx1"/>
                </a:solidFill>
                <a:effectLst/>
                <a:latin typeface="Arial" charset="0"/>
                <a:ea typeface="宋体" pitchFamily="2" charset="-122"/>
                <a:cs typeface="+mn-cs"/>
              </a:rPr>
              <a:t>定义枚举的类型和枚举值。枚举类型根据使用范围分为：领域、私有、单据</a:t>
            </a:r>
            <a:r>
              <a:rPr lang="zh-CN" altLang="en-US" sz="1200" kern="1200" dirty="0" smtClean="0">
                <a:solidFill>
                  <a:schemeClr val="tx1"/>
                </a:solidFill>
                <a:effectLst/>
                <a:latin typeface="Arial" charset="0"/>
                <a:ea typeface="宋体" pitchFamily="2" charset="-122"/>
                <a:cs typeface="+mn-cs"/>
              </a:rPr>
              <a:t>；</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12</a:t>
            </a:r>
            <a:r>
              <a:rPr lang="zh-CN" altLang="en-US" sz="1200" kern="1200" dirty="0" smtClean="0">
                <a:solidFill>
                  <a:schemeClr val="tx1"/>
                </a:solidFill>
                <a:effectLst/>
                <a:latin typeface="Arial" charset="0"/>
                <a:ea typeface="宋体" pitchFamily="2" charset="-122"/>
                <a:cs typeface="+mn-cs"/>
              </a:rPr>
              <a:t>、格式：</a:t>
            </a:r>
            <a:r>
              <a:rPr lang="zh-CN" altLang="zh-CN" sz="1200" kern="1200" dirty="0" smtClean="0">
                <a:solidFill>
                  <a:schemeClr val="tx1"/>
                </a:solidFill>
                <a:effectLst/>
                <a:latin typeface="Arial" charset="0"/>
                <a:ea typeface="宋体" pitchFamily="2" charset="-122"/>
                <a:cs typeface="+mn-cs"/>
              </a:rPr>
              <a:t>设计单据对象时，对单据界面上的元素进行</a:t>
            </a:r>
            <a:r>
              <a:rPr lang="zh-CN" altLang="en-US" sz="1200" kern="1200" dirty="0" smtClean="0">
                <a:solidFill>
                  <a:schemeClr val="tx1"/>
                </a:solidFill>
                <a:effectLst/>
                <a:latin typeface="Arial" charset="0"/>
                <a:ea typeface="宋体" pitchFamily="2" charset="-122"/>
                <a:cs typeface="+mn-cs"/>
              </a:rPr>
              <a:t>位置调整的工具；</a:t>
            </a:r>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24</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业务领域是</a:t>
            </a:r>
            <a:r>
              <a:rPr lang="zh-CN" altLang="en-US" sz="1200" kern="1200" dirty="0" smtClean="0">
                <a:solidFill>
                  <a:schemeClr val="tx1"/>
                </a:solidFill>
                <a:effectLst/>
                <a:latin typeface="Arial" charset="0"/>
                <a:ea typeface="宋体" pitchFamily="2" charset="-122"/>
                <a:cs typeface="+mn-cs"/>
              </a:rPr>
              <a:t>金蝶云星空</a:t>
            </a:r>
            <a:r>
              <a:rPr lang="en-US" altLang="zh-CN" sz="1200" kern="1200" dirty="0" smtClean="0">
                <a:solidFill>
                  <a:schemeClr val="tx1"/>
                </a:solidFill>
                <a:effectLst/>
                <a:latin typeface="Arial" charset="0"/>
                <a:ea typeface="宋体" pitchFamily="2" charset="-122"/>
                <a:cs typeface="+mn-cs"/>
              </a:rPr>
              <a:t>BOS </a:t>
            </a:r>
            <a:r>
              <a:rPr lang="zh-CN" altLang="zh-CN" sz="1200" kern="1200" dirty="0" smtClean="0">
                <a:solidFill>
                  <a:schemeClr val="tx1"/>
                </a:solidFill>
                <a:effectLst/>
                <a:latin typeface="Arial" charset="0"/>
                <a:ea typeface="宋体" pitchFamily="2" charset="-122"/>
                <a:cs typeface="+mn-cs"/>
              </a:rPr>
              <a:t>系统视图中最顶级的对象，对应</a:t>
            </a:r>
            <a:r>
              <a:rPr lang="zh-CN" altLang="en-US" sz="1200" kern="1200" dirty="0" smtClean="0">
                <a:solidFill>
                  <a:schemeClr val="tx1"/>
                </a:solidFill>
                <a:effectLst/>
                <a:latin typeface="Arial" charset="0"/>
                <a:ea typeface="宋体" pitchFamily="2" charset="-122"/>
                <a:cs typeface="+mn-cs"/>
              </a:rPr>
              <a:t>金蝶云星空</a:t>
            </a:r>
            <a:r>
              <a:rPr lang="en-US" altLang="zh-CN" sz="1200" kern="1200" dirty="0" smtClean="0">
                <a:solidFill>
                  <a:schemeClr val="tx1"/>
                </a:solidFill>
                <a:effectLst/>
                <a:latin typeface="Arial" charset="0"/>
                <a:ea typeface="宋体" pitchFamily="2" charset="-122"/>
                <a:cs typeface="+mn-cs"/>
              </a:rPr>
              <a:t> </a:t>
            </a:r>
            <a:r>
              <a:rPr lang="zh-CN" altLang="zh-CN" sz="1200" kern="1200" dirty="0" smtClean="0">
                <a:solidFill>
                  <a:schemeClr val="tx1"/>
                </a:solidFill>
                <a:effectLst/>
                <a:latin typeface="Arial" charset="0"/>
                <a:ea typeface="宋体" pitchFamily="2" charset="-122"/>
                <a:cs typeface="+mn-cs"/>
              </a:rPr>
              <a:t>主控台上最左边的页签。其作用是管理子系统。我们通过业务领域管理工具栏 ，可以对业务领域进行：新增、修改、删除操作</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endParaRPr lang="en-US" altLang="zh-CN"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金蝶云星空</a:t>
            </a:r>
            <a:r>
              <a:rPr lang="en-US" altLang="zh-CN" sz="1200" kern="1200" dirty="0" smtClean="0">
                <a:solidFill>
                  <a:schemeClr val="tx1"/>
                </a:solidFill>
                <a:effectLst/>
                <a:latin typeface="Arial" charset="0"/>
                <a:ea typeface="宋体" pitchFamily="2" charset="-122"/>
                <a:cs typeface="+mn-cs"/>
              </a:rPr>
              <a:t> </a:t>
            </a:r>
            <a:r>
              <a:rPr lang="zh-CN" altLang="zh-CN" sz="1200" kern="1200" dirty="0" smtClean="0">
                <a:solidFill>
                  <a:schemeClr val="tx1"/>
                </a:solidFill>
                <a:effectLst/>
                <a:latin typeface="Arial" charset="0"/>
                <a:ea typeface="宋体" pitchFamily="2" charset="-122"/>
                <a:cs typeface="+mn-cs"/>
              </a:rPr>
              <a:t>系统的基础服务，如主控台功能管理、权限、日志等，都是与</a:t>
            </a:r>
            <a:r>
              <a:rPr lang="zh-CN" altLang="en-US" sz="1200" kern="1200" dirty="0" smtClean="0">
                <a:solidFill>
                  <a:schemeClr val="tx1"/>
                </a:solidFill>
                <a:effectLst/>
                <a:latin typeface="Arial" charset="0"/>
                <a:ea typeface="宋体" pitchFamily="2" charset="-122"/>
                <a:cs typeface="+mn-cs"/>
              </a:rPr>
              <a:t>金蝶云星空</a:t>
            </a:r>
            <a:r>
              <a:rPr lang="en-US" altLang="zh-CN" sz="1200" kern="1200" dirty="0" smtClean="0">
                <a:solidFill>
                  <a:schemeClr val="tx1"/>
                </a:solidFill>
                <a:effectLst/>
                <a:latin typeface="Arial" charset="0"/>
                <a:ea typeface="宋体" pitchFamily="2" charset="-122"/>
                <a:cs typeface="+mn-cs"/>
              </a:rPr>
              <a:t> </a:t>
            </a:r>
            <a:r>
              <a:rPr lang="zh-CN" altLang="zh-CN" sz="1200" kern="1200" dirty="0" smtClean="0">
                <a:solidFill>
                  <a:schemeClr val="tx1"/>
                </a:solidFill>
                <a:effectLst/>
                <a:latin typeface="Arial" charset="0"/>
                <a:ea typeface="宋体" pitchFamily="2" charset="-122"/>
                <a:cs typeface="+mn-cs"/>
              </a:rPr>
              <a:t>子系统关联的。一个</a:t>
            </a:r>
            <a:r>
              <a:rPr lang="zh-CN" altLang="en-US" sz="1200" kern="1200" dirty="0" smtClean="0">
                <a:solidFill>
                  <a:schemeClr val="tx1"/>
                </a:solidFill>
                <a:effectLst/>
                <a:latin typeface="Arial" charset="0"/>
                <a:ea typeface="宋体" pitchFamily="2" charset="-122"/>
                <a:cs typeface="+mn-cs"/>
              </a:rPr>
              <a:t>金蝶云星空</a:t>
            </a:r>
            <a:r>
              <a:rPr lang="en-US" altLang="zh-CN" sz="1200" kern="1200" dirty="0" smtClean="0">
                <a:solidFill>
                  <a:schemeClr val="tx1"/>
                </a:solidFill>
                <a:effectLst/>
                <a:latin typeface="Arial" charset="0"/>
                <a:ea typeface="宋体" pitchFamily="2" charset="-122"/>
                <a:cs typeface="+mn-cs"/>
              </a:rPr>
              <a:t> BOS </a:t>
            </a:r>
            <a:r>
              <a:rPr lang="zh-CN" altLang="zh-CN" sz="1200" kern="1200" dirty="0" smtClean="0">
                <a:solidFill>
                  <a:schemeClr val="tx1"/>
                </a:solidFill>
                <a:effectLst/>
                <a:latin typeface="Arial" charset="0"/>
                <a:ea typeface="宋体" pitchFamily="2" charset="-122"/>
                <a:cs typeface="+mn-cs"/>
              </a:rPr>
              <a:t>的业务对象（包括使用</a:t>
            </a:r>
            <a:r>
              <a:rPr lang="zh-CN" altLang="en-US" sz="1200" kern="1200" dirty="0" smtClean="0">
                <a:solidFill>
                  <a:schemeClr val="tx1"/>
                </a:solidFill>
                <a:effectLst/>
                <a:latin typeface="Arial" charset="0"/>
                <a:ea typeface="宋体" pitchFamily="2" charset="-122"/>
                <a:cs typeface="+mn-cs"/>
              </a:rPr>
              <a:t>金蝶云星空</a:t>
            </a:r>
            <a:r>
              <a:rPr lang="en-US" altLang="zh-CN" sz="1200" kern="1200" dirty="0" smtClean="0">
                <a:solidFill>
                  <a:schemeClr val="tx1"/>
                </a:solidFill>
                <a:effectLst/>
                <a:latin typeface="Arial" charset="0"/>
                <a:ea typeface="宋体" pitchFamily="2" charset="-122"/>
                <a:cs typeface="+mn-cs"/>
              </a:rPr>
              <a:t> BOS </a:t>
            </a:r>
            <a:r>
              <a:rPr lang="zh-CN" altLang="zh-CN" sz="1200" kern="1200" dirty="0" smtClean="0">
                <a:solidFill>
                  <a:schemeClr val="tx1"/>
                </a:solidFill>
                <a:effectLst/>
                <a:latin typeface="Arial" charset="0"/>
                <a:ea typeface="宋体" pitchFamily="2" charset="-122"/>
                <a:cs typeface="+mn-cs"/>
              </a:rPr>
              <a:t>制作的单据、基础资料和流程）应该首先要归属于一个</a:t>
            </a:r>
            <a:r>
              <a:rPr lang="zh-CN" altLang="en-US" sz="1200" kern="1200" dirty="0" smtClean="0">
                <a:solidFill>
                  <a:schemeClr val="tx1"/>
                </a:solidFill>
                <a:effectLst/>
                <a:latin typeface="Arial" charset="0"/>
                <a:ea typeface="宋体" pitchFamily="2" charset="-122"/>
                <a:cs typeface="+mn-cs"/>
              </a:rPr>
              <a:t>金蝶云星空</a:t>
            </a:r>
            <a:r>
              <a:rPr lang="en-US" altLang="zh-CN" sz="1200" kern="1200" dirty="0" smtClean="0">
                <a:solidFill>
                  <a:schemeClr val="tx1"/>
                </a:solidFill>
                <a:effectLst/>
                <a:latin typeface="Arial" charset="0"/>
                <a:ea typeface="宋体" pitchFamily="2" charset="-122"/>
                <a:cs typeface="+mn-cs"/>
              </a:rPr>
              <a:t> </a:t>
            </a:r>
            <a:r>
              <a:rPr lang="zh-CN" altLang="zh-CN" sz="1200" kern="1200" dirty="0" smtClean="0">
                <a:solidFill>
                  <a:schemeClr val="tx1"/>
                </a:solidFill>
                <a:effectLst/>
                <a:latin typeface="Arial" charset="0"/>
                <a:ea typeface="宋体" pitchFamily="2" charset="-122"/>
                <a:cs typeface="+mn-cs"/>
              </a:rPr>
              <a:t>的子系统。我们通过系统视图中的子系统管理工具栏 ，可以对子系统进行：新增、修改子、删除操作。</a:t>
            </a:r>
          </a:p>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a:t>
            </a:fld>
            <a:endParaRPr lang="en-US" altLang="zh-CN" dirty="0"/>
          </a:p>
        </p:txBody>
      </p:sp>
    </p:spTree>
    <p:extLst>
      <p:ext uri="{BB962C8B-B14F-4D97-AF65-F5344CB8AC3E}">
        <p14:creationId xmlns:p14="http://schemas.microsoft.com/office/powerpoint/2010/main" val="116599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25</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itchFamily="34" charset="0"/>
            </a:endParaRPr>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0EB5713E-2C47-470A-9BDA-10BF924AE516}" type="slidenum">
              <a:rPr lang="en-US" altLang="zh-CN" sz="1200" smtClean="0">
                <a:latin typeface="微软雅黑" pitchFamily="34" charset="-122"/>
                <a:ea typeface="微软雅黑" pitchFamily="34" charset="-122"/>
              </a:rPr>
              <a:pPr eaLnBrk="1" hangingPunct="1"/>
              <a:t>26</a:t>
            </a:fld>
            <a:endParaRPr lang="en-US" altLang="zh-CN" sz="1200">
              <a:latin typeface="微软雅黑" pitchFamily="34" charset="-122"/>
              <a:ea typeface="微软雅黑"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在工具箱中，有“常规字段”、“通用控件”、“业务字段”、和“</a:t>
            </a:r>
            <a:r>
              <a:rPr lang="en-US" altLang="zh-CN" dirty="0" smtClean="0"/>
              <a:t>Html</a:t>
            </a:r>
            <a:r>
              <a:rPr lang="zh-CN" altLang="en-US" dirty="0" smtClean="0"/>
              <a:t>控件”。字段指有一些语义的逻辑元素，如日期、小数；</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27</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53226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dirty="0" smtClean="0">
                <a:solidFill>
                  <a:srgbClr val="000000"/>
                </a:solidFill>
                <a:latin typeface="微软雅黑" panose="020B0503020204020204" pitchFamily="34" charset="-122"/>
                <a:ea typeface="微软雅黑" panose="020B0503020204020204" pitchFamily="34" charset="-122"/>
              </a:rPr>
              <a:t>系统预设业务单据：由金蝶开发的业务对象；用户不能删除，不能直接修改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28</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29</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由于弹性域应用比较复杂，目前不支持二次开发创建弹性域</a:t>
            </a:r>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30</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31</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在工具箱中，有“常规字段”、“通用控件”、“业务字段”、和“</a:t>
            </a:r>
            <a:r>
              <a:rPr lang="en-US" altLang="zh-CN" dirty="0" smtClean="0"/>
              <a:t>Html</a:t>
            </a:r>
            <a:r>
              <a:rPr lang="zh-CN" altLang="en-US" dirty="0" smtClean="0"/>
              <a:t>控件”。控件主要用于界面布局，如分割容器、面板</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32</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53226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dirty="0" smtClean="0">
                <a:solidFill>
                  <a:srgbClr val="000000"/>
                </a:solidFill>
                <a:latin typeface="微软雅黑" panose="020B0503020204020204" pitchFamily="34" charset="-122"/>
                <a:ea typeface="微软雅黑" panose="020B0503020204020204" pitchFamily="34" charset="-122"/>
              </a:rPr>
              <a:t>系统预设业务单据：由金蝶开发的业务对象；用户不能删除，不能直接修改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33</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34</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6</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35</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2" indent="0" defTabSz="2044700">
              <a:lnSpc>
                <a:spcPct val="90000"/>
              </a:lnSpc>
              <a:spcAft>
                <a:spcPct val="35000"/>
              </a:spcAft>
              <a:buFont typeface="Wingdings" panose="05000000000000000000" pitchFamily="2" charset="2"/>
              <a:buNone/>
            </a:pPr>
            <a:r>
              <a:rPr kumimoji="1" lang="zh-CN" altLang="en-US" sz="1200" dirty="0" smtClean="0">
                <a:solidFill>
                  <a:srgbClr val="000000"/>
                </a:solidFill>
                <a:latin typeface="微软雅黑" panose="020B0503020204020204" pitchFamily="34" charset="-122"/>
                <a:ea typeface="微软雅黑" panose="020B0503020204020204" pitchFamily="34" charset="-122"/>
              </a:rPr>
              <a:t>编码规则、操作列表、表单服务等，是在单据属性中配置。因为是比较重要的单据设置，也放到这里一块说明</a:t>
            </a:r>
            <a:endParaRPr kumimoji="1"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37</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38</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39</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40</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41</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42</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43</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、单据的单据状态，是指单据的业务逻辑，指单据的“创建”、“审核”等状态；</a:t>
            </a:r>
            <a:endParaRPr lang="en-US" altLang="zh-CN" dirty="0" smtClean="0"/>
          </a:p>
          <a:p>
            <a:r>
              <a:rPr lang="en-US" altLang="zh-CN" dirty="0" smtClean="0"/>
              <a:t>2</a:t>
            </a:r>
            <a:r>
              <a:rPr lang="zh-CN" altLang="en-US" dirty="0" smtClean="0"/>
              <a:t>、由于程序的设置，状态值需严格按照图示设置，否则操作后，不能更新单据状态；</a:t>
            </a:r>
            <a:endParaRPr lang="en-US" altLang="zh-CN" dirty="0" smtClean="0"/>
          </a:p>
          <a:p>
            <a:r>
              <a:rPr lang="en-US" altLang="zh-CN" dirty="0" smtClean="0"/>
              <a:t>3</a:t>
            </a:r>
            <a:r>
              <a:rPr lang="zh-CN" altLang="en-US" dirty="0" smtClean="0"/>
              <a:t>、“单据状态”字段本身，可以进行其他配置，如</a:t>
            </a:r>
            <a:r>
              <a:rPr lang="zh-CN" altLang="zh-CN" sz="1200" kern="1200" dirty="0" smtClean="0">
                <a:solidFill>
                  <a:schemeClr val="tx1"/>
                </a:solidFill>
                <a:effectLst/>
                <a:latin typeface="Arial" charset="0"/>
                <a:ea typeface="宋体" pitchFamily="2" charset="-122"/>
                <a:cs typeface="+mn-cs"/>
              </a:rPr>
              <a:t>禁用状态、作废状态、关闭状态、冻结状态等，</a:t>
            </a:r>
            <a:r>
              <a:rPr lang="zh-CN" altLang="en-US" sz="1200" kern="1200" dirty="0" smtClean="0">
                <a:solidFill>
                  <a:schemeClr val="tx1"/>
                </a:solidFill>
                <a:effectLst/>
                <a:latin typeface="Arial" charset="0"/>
                <a:ea typeface="宋体" pitchFamily="2" charset="-122"/>
                <a:cs typeface="+mn-cs"/>
              </a:rPr>
              <a:t>此时状态值可按需配置；</a:t>
            </a:r>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44</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微软雅黑" pitchFamily="34" charset="-122"/>
                <a:ea typeface="微软雅黑" pitchFamily="34" charset="-122"/>
              </a:rPr>
              <a:t>对一些大量占用系统资源的功能或者相互之间同时运行会影响数据正确性的功能，设置功能互斥，进而对这些功能实施控制；</a:t>
            </a:r>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45</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7</a:t>
            </a:fld>
            <a:endParaRPr lang="en-US" altLang="zh-CN" dirty="0"/>
          </a:p>
        </p:txBody>
      </p:sp>
    </p:spTree>
    <p:extLst>
      <p:ext uri="{BB962C8B-B14F-4D97-AF65-F5344CB8AC3E}">
        <p14:creationId xmlns:p14="http://schemas.microsoft.com/office/powerpoint/2010/main" val="141063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微软雅黑" pitchFamily="34" charset="-122"/>
                <a:ea typeface="微软雅黑" pitchFamily="34" charset="-122"/>
              </a:rPr>
              <a:t>对一些大量占用系统资源的功能或者相互之间同时运行会影响数据正确性的功能，设置功能互斥，进而对这些功能实施控制；</a:t>
            </a:r>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46</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微软雅黑" pitchFamily="34" charset="-122"/>
                <a:ea typeface="微软雅黑" pitchFamily="34" charset="-122"/>
              </a:rPr>
              <a:t>对一些大量占用系统资源的功能或者相互之间同时运行会影响数据正确性的功能，设置功能互斥，进而对这些功能实施控制；</a:t>
            </a:r>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47</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48</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49</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51</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52</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54</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55</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56</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57</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dirty="0" smtClean="0">
                <a:solidFill>
                  <a:srgbClr val="000000"/>
                </a:solidFill>
                <a:latin typeface="微软雅黑" panose="020B0503020204020204" pitchFamily="34" charset="-122"/>
                <a:ea typeface="微软雅黑" panose="020B0503020204020204" pitchFamily="34" charset="-122"/>
              </a:rPr>
              <a:t>系统预设业务单据：由金蝶开发的业务对象；用户不能删除，不能直接修改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8</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58</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59</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60</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61</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62</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63</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64</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65</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66</a:t>
            </a:fld>
            <a:endParaRPr lang="en-US" altLang="zh-CN" dirty="0">
              <a:solidFill>
                <a:prstClr val="black"/>
              </a:solidFill>
            </a:endParaRPr>
          </a:p>
        </p:txBody>
      </p:sp>
    </p:spTree>
    <p:extLst>
      <p:ext uri="{BB962C8B-B14F-4D97-AF65-F5344CB8AC3E}">
        <p14:creationId xmlns:p14="http://schemas.microsoft.com/office/powerpoint/2010/main" val="1874499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68</a:t>
            </a:fld>
            <a:endParaRPr lang="en-US" altLang="zh-CN"/>
          </a:p>
        </p:txBody>
      </p:sp>
    </p:spTree>
    <p:extLst>
      <p:ext uri="{BB962C8B-B14F-4D97-AF65-F5344CB8AC3E}">
        <p14:creationId xmlns:p14="http://schemas.microsoft.com/office/powerpoint/2010/main" val="3445106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对一些有特定业务逻辑的表单，做了业务抽象和功能封装，我们称之为业务对象，目前包括</a:t>
            </a:r>
            <a:r>
              <a:rPr lang="zh-CN" altLang="en-US" sz="1200" kern="1200" dirty="0" smtClean="0">
                <a:solidFill>
                  <a:schemeClr val="tx1"/>
                </a:solidFill>
                <a:effectLst/>
                <a:latin typeface="Arial" charset="0"/>
                <a:ea typeface="宋体" pitchFamily="2" charset="-122"/>
                <a:cs typeface="+mn-cs"/>
              </a:rPr>
              <a:t>的</a:t>
            </a:r>
            <a:r>
              <a:rPr lang="zh-CN" altLang="zh-CN" sz="1200" kern="1200" dirty="0" smtClean="0">
                <a:solidFill>
                  <a:schemeClr val="tx1"/>
                </a:solidFill>
                <a:effectLst/>
                <a:latin typeface="Arial" charset="0"/>
                <a:ea typeface="宋体" pitchFamily="2" charset="-122"/>
                <a:cs typeface="+mn-cs"/>
              </a:rPr>
              <a:t>业务对象类型</a:t>
            </a:r>
            <a:r>
              <a:rPr lang="zh-CN" altLang="en-US" sz="1200" kern="1200" dirty="0" smtClean="0">
                <a:solidFill>
                  <a:schemeClr val="tx1"/>
                </a:solidFill>
                <a:effectLst/>
                <a:latin typeface="Arial" charset="0"/>
                <a:ea typeface="宋体" pitchFamily="2" charset="-122"/>
                <a:cs typeface="+mn-cs"/>
              </a:rPr>
              <a:t>如图</a:t>
            </a:r>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9</a:t>
            </a:fld>
            <a:endParaRPr lang="en-US" altLang="zh-CN" dirty="0"/>
          </a:p>
        </p:txBody>
      </p:sp>
    </p:spTree>
    <p:extLst>
      <p:ext uri="{BB962C8B-B14F-4D97-AF65-F5344CB8AC3E}">
        <p14:creationId xmlns:p14="http://schemas.microsoft.com/office/powerpoint/2010/main" val="24492370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smtClean="0">
                <a:solidFill>
                  <a:schemeClr val="tx1"/>
                </a:solidFill>
                <a:effectLst/>
                <a:latin typeface="宋体" pitchFamily="2" charset="-122"/>
                <a:ea typeface="+mn-ea"/>
                <a:cs typeface="宋体" charset="0"/>
              </a:rPr>
              <a:t>4</a:t>
            </a:r>
            <a:r>
              <a:rPr kumimoji="1" lang="zh-CN" altLang="zh-CN" sz="1200" kern="1200" smtClean="0">
                <a:solidFill>
                  <a:schemeClr val="tx1"/>
                </a:solidFill>
                <a:effectLst/>
                <a:latin typeface="宋体" pitchFamily="2" charset="-122"/>
                <a:ea typeface="+mn-ea"/>
                <a:cs typeface="宋体" charset="0"/>
              </a:rPr>
              <a:t>个设计，</a:t>
            </a:r>
            <a:r>
              <a:rPr kumimoji="1" lang="en-US" altLang="zh-CN" sz="1200" kern="1200" smtClean="0">
                <a:solidFill>
                  <a:schemeClr val="tx1"/>
                </a:solidFill>
                <a:effectLst/>
                <a:latin typeface="宋体" pitchFamily="2" charset="-122"/>
                <a:ea typeface="+mn-ea"/>
                <a:cs typeface="宋体" charset="0"/>
              </a:rPr>
              <a:t>6</a:t>
            </a:r>
            <a:r>
              <a:rPr kumimoji="1" lang="zh-CN" altLang="zh-CN" sz="1200" kern="1200" smtClean="0">
                <a:solidFill>
                  <a:schemeClr val="tx1"/>
                </a:solidFill>
                <a:effectLst/>
                <a:latin typeface="宋体" pitchFamily="2" charset="-122"/>
                <a:ea typeface="+mn-ea"/>
                <a:cs typeface="宋体" charset="0"/>
              </a:rPr>
              <a:t>个开发（设计主要完成核心功能的开发），其中</a:t>
            </a:r>
            <a:r>
              <a:rPr kumimoji="1" lang="en-US" altLang="zh-CN" sz="1200" kern="1200" smtClean="0">
                <a:solidFill>
                  <a:schemeClr val="tx1"/>
                </a:solidFill>
                <a:effectLst/>
                <a:latin typeface="宋体" pitchFamily="2" charset="-122"/>
                <a:ea typeface="+mn-ea"/>
                <a:cs typeface="宋体" charset="0"/>
              </a:rPr>
              <a:t>4</a:t>
            </a:r>
            <a:r>
              <a:rPr kumimoji="1" lang="zh-CN" altLang="zh-CN" sz="1200" kern="1200" smtClean="0">
                <a:solidFill>
                  <a:schemeClr val="tx1"/>
                </a:solidFill>
                <a:effectLst/>
                <a:latin typeface="宋体" pitchFamily="2" charset="-122"/>
                <a:ea typeface="+mn-ea"/>
                <a:cs typeface="宋体" charset="0"/>
              </a:rPr>
              <a:t>个无</a:t>
            </a:r>
            <a:r>
              <a:rPr kumimoji="1" lang="zh-CN" altLang="en-US" sz="1200" kern="1200" smtClean="0">
                <a:solidFill>
                  <a:schemeClr val="tx1"/>
                </a:solidFill>
                <a:effectLst/>
                <a:latin typeface="宋体" pitchFamily="2" charset="-122"/>
                <a:ea typeface="+mn-ea"/>
                <a:cs typeface="宋体" charset="0"/>
              </a:rPr>
              <a:t>金蝶云星空</a:t>
            </a:r>
            <a:r>
              <a:rPr kumimoji="1" lang="zh-CN" altLang="zh-CN" sz="1200" kern="1200" smtClean="0">
                <a:solidFill>
                  <a:schemeClr val="tx1"/>
                </a:solidFill>
                <a:effectLst/>
                <a:latin typeface="宋体" pitchFamily="2" charset="-122"/>
                <a:ea typeface="+mn-ea"/>
                <a:cs typeface="宋体" charset="0"/>
              </a:rPr>
              <a:t>开发经验，</a:t>
            </a:r>
            <a:r>
              <a:rPr kumimoji="1" lang="en-US" altLang="zh-CN" sz="1200" kern="1200" smtClean="0">
                <a:solidFill>
                  <a:schemeClr val="tx1"/>
                </a:solidFill>
                <a:effectLst/>
                <a:latin typeface="宋体" pitchFamily="2" charset="-122"/>
                <a:ea typeface="+mn-ea"/>
                <a:cs typeface="宋体" charset="0"/>
              </a:rPr>
              <a:t>2</a:t>
            </a:r>
            <a:r>
              <a:rPr kumimoji="1" lang="zh-CN" altLang="zh-CN" sz="1200" kern="1200" smtClean="0">
                <a:solidFill>
                  <a:schemeClr val="tx1"/>
                </a:solidFill>
                <a:effectLst/>
                <a:latin typeface="宋体" pitchFamily="2" charset="-122"/>
                <a:ea typeface="+mn-ea"/>
                <a:cs typeface="宋体" charset="0"/>
              </a:rPr>
              <a:t>个客户的开发人员（未学过</a:t>
            </a:r>
            <a:r>
              <a:rPr kumimoji="1" lang="en-US" altLang="zh-CN" sz="1200" kern="1200" smtClean="0">
                <a:solidFill>
                  <a:schemeClr val="tx1"/>
                </a:solidFill>
                <a:effectLst/>
                <a:latin typeface="宋体" pitchFamily="2" charset="-122"/>
                <a:ea typeface="+mn-ea"/>
                <a:cs typeface="宋体" charset="0"/>
              </a:rPr>
              <a:t>C#</a:t>
            </a:r>
            <a:r>
              <a:rPr kumimoji="1" lang="zh-CN" altLang="zh-CN" sz="1200" kern="1200" smtClean="0">
                <a:solidFill>
                  <a:schemeClr val="tx1"/>
                </a:solidFill>
                <a:effectLst/>
                <a:latin typeface="宋体" pitchFamily="2" charset="-122"/>
                <a:ea typeface="+mn-ea"/>
                <a:cs typeface="宋体" charset="0"/>
              </a:rPr>
              <a:t>），</a:t>
            </a:r>
            <a:r>
              <a:rPr kumimoji="1" lang="en-US" altLang="zh-CN" sz="1200" kern="1200" smtClean="0">
                <a:solidFill>
                  <a:schemeClr val="tx1"/>
                </a:solidFill>
                <a:effectLst/>
                <a:latin typeface="宋体" pitchFamily="2" charset="-122"/>
                <a:ea typeface="+mn-ea"/>
                <a:cs typeface="宋体" charset="0"/>
              </a:rPr>
              <a:t>1</a:t>
            </a:r>
            <a:r>
              <a:rPr kumimoji="1" lang="zh-CN" altLang="zh-CN" sz="1200" kern="1200" smtClean="0">
                <a:solidFill>
                  <a:schemeClr val="tx1"/>
                </a:solidFill>
                <a:effectLst/>
                <a:latin typeface="宋体" pitchFamily="2" charset="-122"/>
                <a:ea typeface="+mn-ea"/>
                <a:cs typeface="宋体" charset="0"/>
              </a:rPr>
              <a:t>个是毕业生</a:t>
            </a:r>
            <a:endParaRPr kumimoji="1" lang="en-US" altLang="zh-CN" sz="1200" kern="1200" smtClean="0">
              <a:solidFill>
                <a:schemeClr val="tx1"/>
              </a:solidFill>
              <a:effectLst/>
              <a:latin typeface="宋体" pitchFamily="2" charset="-122"/>
              <a:ea typeface="+mn-ea"/>
              <a:cs typeface="宋体" charset="0"/>
            </a:endParaRPr>
          </a:p>
          <a:p>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solidFill>
                  <a:prstClr val="black"/>
                </a:solidFill>
              </a:rPr>
              <a:pPr>
                <a:defRPr/>
              </a:pPr>
              <a:t>76</a:t>
            </a:fld>
            <a:endParaRPr lang="en-US" altLang="zh-CN">
              <a:solidFill>
                <a:prstClr val="black"/>
              </a:solidFill>
            </a:endParaRPr>
          </a:p>
        </p:txBody>
      </p:sp>
    </p:spTree>
    <p:extLst>
      <p:ext uri="{BB962C8B-B14F-4D97-AF65-F5344CB8AC3E}">
        <p14:creationId xmlns:p14="http://schemas.microsoft.com/office/powerpoint/2010/main" val="34712997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smtClean="0">
                <a:solidFill>
                  <a:schemeClr val="tx1"/>
                </a:solidFill>
                <a:effectLst/>
                <a:latin typeface="宋体" pitchFamily="2" charset="-122"/>
                <a:ea typeface="+mn-ea"/>
                <a:cs typeface="宋体" charset="0"/>
              </a:rPr>
              <a:t>4</a:t>
            </a:r>
            <a:r>
              <a:rPr kumimoji="1" lang="zh-CN" altLang="zh-CN" sz="1200" kern="1200" smtClean="0">
                <a:solidFill>
                  <a:schemeClr val="tx1"/>
                </a:solidFill>
                <a:effectLst/>
                <a:latin typeface="宋体" pitchFamily="2" charset="-122"/>
                <a:ea typeface="+mn-ea"/>
                <a:cs typeface="宋体" charset="0"/>
              </a:rPr>
              <a:t>个设计，</a:t>
            </a:r>
            <a:r>
              <a:rPr kumimoji="1" lang="en-US" altLang="zh-CN" sz="1200" kern="1200" smtClean="0">
                <a:solidFill>
                  <a:schemeClr val="tx1"/>
                </a:solidFill>
                <a:effectLst/>
                <a:latin typeface="宋体" pitchFamily="2" charset="-122"/>
                <a:ea typeface="+mn-ea"/>
                <a:cs typeface="宋体" charset="0"/>
              </a:rPr>
              <a:t>6</a:t>
            </a:r>
            <a:r>
              <a:rPr kumimoji="1" lang="zh-CN" altLang="zh-CN" sz="1200" kern="1200" smtClean="0">
                <a:solidFill>
                  <a:schemeClr val="tx1"/>
                </a:solidFill>
                <a:effectLst/>
                <a:latin typeface="宋体" pitchFamily="2" charset="-122"/>
                <a:ea typeface="+mn-ea"/>
                <a:cs typeface="宋体" charset="0"/>
              </a:rPr>
              <a:t>个开发（设计主要完成核心功能的开发），其中</a:t>
            </a:r>
            <a:r>
              <a:rPr kumimoji="1" lang="en-US" altLang="zh-CN" sz="1200" kern="1200" smtClean="0">
                <a:solidFill>
                  <a:schemeClr val="tx1"/>
                </a:solidFill>
                <a:effectLst/>
                <a:latin typeface="宋体" pitchFamily="2" charset="-122"/>
                <a:ea typeface="+mn-ea"/>
                <a:cs typeface="宋体" charset="0"/>
              </a:rPr>
              <a:t>4</a:t>
            </a:r>
            <a:r>
              <a:rPr kumimoji="1" lang="zh-CN" altLang="zh-CN" sz="1200" kern="1200" smtClean="0">
                <a:solidFill>
                  <a:schemeClr val="tx1"/>
                </a:solidFill>
                <a:effectLst/>
                <a:latin typeface="宋体" pitchFamily="2" charset="-122"/>
                <a:ea typeface="+mn-ea"/>
                <a:cs typeface="宋体" charset="0"/>
              </a:rPr>
              <a:t>个无</a:t>
            </a:r>
            <a:r>
              <a:rPr kumimoji="1" lang="zh-CN" altLang="en-US" sz="1200" kern="1200" smtClean="0">
                <a:solidFill>
                  <a:schemeClr val="tx1"/>
                </a:solidFill>
                <a:effectLst/>
                <a:latin typeface="宋体" pitchFamily="2" charset="-122"/>
                <a:ea typeface="+mn-ea"/>
                <a:cs typeface="宋体" charset="0"/>
              </a:rPr>
              <a:t>金蝶云星空</a:t>
            </a:r>
            <a:r>
              <a:rPr kumimoji="1" lang="zh-CN" altLang="zh-CN" sz="1200" kern="1200" smtClean="0">
                <a:solidFill>
                  <a:schemeClr val="tx1"/>
                </a:solidFill>
                <a:effectLst/>
                <a:latin typeface="宋体" pitchFamily="2" charset="-122"/>
                <a:ea typeface="+mn-ea"/>
                <a:cs typeface="宋体" charset="0"/>
              </a:rPr>
              <a:t>开发经验，</a:t>
            </a:r>
            <a:r>
              <a:rPr kumimoji="1" lang="en-US" altLang="zh-CN" sz="1200" kern="1200" smtClean="0">
                <a:solidFill>
                  <a:schemeClr val="tx1"/>
                </a:solidFill>
                <a:effectLst/>
                <a:latin typeface="宋体" pitchFamily="2" charset="-122"/>
                <a:ea typeface="+mn-ea"/>
                <a:cs typeface="宋体" charset="0"/>
              </a:rPr>
              <a:t>2</a:t>
            </a:r>
            <a:r>
              <a:rPr kumimoji="1" lang="zh-CN" altLang="zh-CN" sz="1200" kern="1200" smtClean="0">
                <a:solidFill>
                  <a:schemeClr val="tx1"/>
                </a:solidFill>
                <a:effectLst/>
                <a:latin typeface="宋体" pitchFamily="2" charset="-122"/>
                <a:ea typeface="+mn-ea"/>
                <a:cs typeface="宋体" charset="0"/>
              </a:rPr>
              <a:t>个客户的开发人员（未学过</a:t>
            </a:r>
            <a:r>
              <a:rPr kumimoji="1" lang="en-US" altLang="zh-CN" sz="1200" kern="1200" smtClean="0">
                <a:solidFill>
                  <a:schemeClr val="tx1"/>
                </a:solidFill>
                <a:effectLst/>
                <a:latin typeface="宋体" pitchFamily="2" charset="-122"/>
                <a:ea typeface="+mn-ea"/>
                <a:cs typeface="宋体" charset="0"/>
              </a:rPr>
              <a:t>C#</a:t>
            </a:r>
            <a:r>
              <a:rPr kumimoji="1" lang="zh-CN" altLang="zh-CN" sz="1200" kern="1200" smtClean="0">
                <a:solidFill>
                  <a:schemeClr val="tx1"/>
                </a:solidFill>
                <a:effectLst/>
                <a:latin typeface="宋体" pitchFamily="2" charset="-122"/>
                <a:ea typeface="+mn-ea"/>
                <a:cs typeface="宋体" charset="0"/>
              </a:rPr>
              <a:t>），</a:t>
            </a:r>
            <a:r>
              <a:rPr kumimoji="1" lang="en-US" altLang="zh-CN" sz="1200" kern="1200" smtClean="0">
                <a:solidFill>
                  <a:schemeClr val="tx1"/>
                </a:solidFill>
                <a:effectLst/>
                <a:latin typeface="宋体" pitchFamily="2" charset="-122"/>
                <a:ea typeface="+mn-ea"/>
                <a:cs typeface="宋体" charset="0"/>
              </a:rPr>
              <a:t>1</a:t>
            </a:r>
            <a:r>
              <a:rPr kumimoji="1" lang="zh-CN" altLang="zh-CN" sz="1200" kern="1200" smtClean="0">
                <a:solidFill>
                  <a:schemeClr val="tx1"/>
                </a:solidFill>
                <a:effectLst/>
                <a:latin typeface="宋体" pitchFamily="2" charset="-122"/>
                <a:ea typeface="+mn-ea"/>
                <a:cs typeface="宋体" charset="0"/>
              </a:rPr>
              <a:t>个是毕业生</a:t>
            </a:r>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solidFill>
                  <a:prstClr val="black"/>
                </a:solidFill>
              </a:rPr>
              <a:pPr>
                <a:defRPr/>
              </a:pPr>
              <a:t>77</a:t>
            </a:fld>
            <a:endParaRPr lang="en-US" altLang="zh-CN">
              <a:solidFill>
                <a:prstClr val="black"/>
              </a:solidFill>
            </a:endParaRPr>
          </a:p>
        </p:txBody>
      </p:sp>
    </p:spTree>
    <p:extLst>
      <p:ext uri="{BB962C8B-B14F-4D97-AF65-F5344CB8AC3E}">
        <p14:creationId xmlns:p14="http://schemas.microsoft.com/office/powerpoint/2010/main" val="34712997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79</a:t>
            </a:fld>
            <a:endParaRPr lang="en-US" altLang="zh-CN" dirty="0">
              <a:solidFill>
                <a:prstClr val="black"/>
              </a:solidFill>
            </a:endParaRPr>
          </a:p>
        </p:txBody>
      </p:sp>
    </p:spTree>
    <p:extLst>
      <p:ext uri="{BB962C8B-B14F-4D97-AF65-F5344CB8AC3E}">
        <p14:creationId xmlns:p14="http://schemas.microsoft.com/office/powerpoint/2010/main" val="2346917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dirty="0" smtClean="0">
                <a:solidFill>
                  <a:srgbClr val="000000"/>
                </a:solidFill>
                <a:latin typeface="微软雅黑" panose="020B0503020204020204" pitchFamily="34" charset="-122"/>
                <a:ea typeface="微软雅黑" panose="020B0503020204020204" pitchFamily="34" charset="-122"/>
              </a:rPr>
              <a:t>系统预设业务单据：由金蝶开发的业务对象；用户不能删除，不能直接修改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10</a:t>
            </a:fld>
            <a:endParaRPr lang="en-US" altLang="zh-CN" dirty="0"/>
          </a:p>
        </p:txBody>
      </p:sp>
    </p:spTree>
    <p:extLst>
      <p:ext uri="{BB962C8B-B14F-4D97-AF65-F5344CB8AC3E}">
        <p14:creationId xmlns:p14="http://schemas.microsoft.com/office/powerpoint/2010/main" val="2438533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11</a:t>
            </a:fld>
            <a:endParaRPr lang="en-US" altLang="zh-CN" dirty="0"/>
          </a:p>
        </p:txBody>
      </p:sp>
    </p:spTree>
    <p:extLst>
      <p:ext uri="{BB962C8B-B14F-4D97-AF65-F5344CB8AC3E}">
        <p14:creationId xmlns:p14="http://schemas.microsoft.com/office/powerpoint/2010/main" val="1165997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pPr>
                <a:defRPr/>
              </a:pPr>
              <a:t>12</a:t>
            </a:fld>
            <a:endParaRPr lang="en-US" altLang="zh-CN" dirty="0"/>
          </a:p>
        </p:txBody>
      </p:sp>
    </p:spTree>
    <p:extLst>
      <p:ext uri="{BB962C8B-B14F-4D97-AF65-F5344CB8AC3E}">
        <p14:creationId xmlns:p14="http://schemas.microsoft.com/office/powerpoint/2010/main" val="2275412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pic>
        <p:nvPicPr>
          <p:cNvPr id="3" name="Picture 2" descr="171102_interbrand_kingdee_visual-0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9" y="0"/>
            <a:ext cx="9130473" cy="5143500"/>
          </a:xfrm>
          <a:prstGeom prst="rect">
            <a:avLst/>
          </a:prstGeom>
        </p:spPr>
      </p:pic>
      <p:grpSp>
        <p:nvGrpSpPr>
          <p:cNvPr id="11" name="Group 10"/>
          <p:cNvGrpSpPr/>
          <p:nvPr/>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5468" y="172468"/>
            <a:ext cx="8403269" cy="525528"/>
          </a:xfrm>
        </p:spPr>
        <p:txBody>
          <a:bodyPr/>
          <a:lstStyle>
            <a:lvl1pPr>
              <a:defRPr sz="2000" baseline="0">
                <a:solidFill>
                  <a:srgbClr val="1771EA"/>
                </a:solidFill>
                <a:latin typeface="Microsoft YaHei" charset="-122"/>
                <a:ea typeface="Microsoft YaHei" charset="-122"/>
                <a:cs typeface="Microsoft YaHei" charset="-122"/>
              </a:defRPr>
            </a:lvl1pPr>
          </a:lstStyle>
          <a:p>
            <a:r>
              <a:rPr lang="en-US" dirty="0"/>
              <a:t>Header 16pt – CONTENT, BULLET/DASH 16pt</a:t>
            </a:r>
          </a:p>
        </p:txBody>
      </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r="33572"/>
          <a:stretch/>
        </p:blipFill>
        <p:spPr>
          <a:xfrm>
            <a:off x="7219939" y="184371"/>
            <a:ext cx="1080914" cy="338458"/>
          </a:xfrm>
          <a:prstGeom prst="rect">
            <a:avLst/>
          </a:prstGeom>
        </p:spPr>
      </p:pic>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latin typeface="Arial"/>
                <a:cs typeface="Arial"/>
              </a:defRPr>
            </a:lvl1pPr>
          </a:lstStyle>
          <a:p>
            <a:r>
              <a:rPr lang="zh-CN" altLang="en-US" smtClean="0"/>
              <a:t>单击图标添加图片</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rgbClr val="000000"/>
                </a:solidFill>
              </a:defRPr>
            </a:lvl1pPr>
          </a:lstStyle>
          <a:p>
            <a:r>
              <a:rPr lang="en-US" dirty="0"/>
              <a:t>Header Left 16pt – 1 IMAGE LOWER, WHITE</a:t>
            </a:r>
          </a:p>
        </p:txBody>
      </p:sp>
      <p:sp>
        <p:nvSpPr>
          <p:cNvPr id="7" name="Content Placeholder 5"/>
          <p:cNvSpPr>
            <a:spLocks noGrp="1"/>
          </p:cNvSpPr>
          <p:nvPr>
            <p:ph sz="quarter" idx="12" hasCustomPrompt="1"/>
          </p:nvPr>
        </p:nvSpPr>
        <p:spPr>
          <a:xfrm>
            <a:off x="4719639" y="234151"/>
            <a:ext cx="4127500" cy="779462"/>
          </a:xfrm>
        </p:spPr>
        <p:txBody>
          <a:bodyPr/>
          <a:lstStyle>
            <a:lvl1pPr>
              <a:lnSpc>
                <a:spcPct val="100000"/>
              </a:lnSpc>
              <a:spcBef>
                <a:spcPts val="400"/>
              </a:spcBef>
              <a:defRPr sz="1000" b="0" baseline="0">
                <a:solidFill>
                  <a:schemeClr val="tx1"/>
                </a:solidFill>
                <a:latin typeface="Arial"/>
                <a:cs typeface="Arial"/>
              </a:defRPr>
            </a:lvl1pPr>
            <a:lvl2pPr marL="114264" indent="-79351">
              <a:lnSpc>
                <a:spcPct val="100000"/>
              </a:lnSpc>
              <a:spcBef>
                <a:spcPts val="0"/>
              </a:spcBef>
              <a:defRPr sz="1000">
                <a:solidFill>
                  <a:schemeClr val="tx1"/>
                </a:solidFill>
                <a:latin typeface="Arial"/>
              </a:defRPr>
            </a:lvl2pPr>
            <a:lvl3pPr marL="241228" indent="-84114">
              <a:lnSpc>
                <a:spcPct val="100000"/>
              </a:lnSpc>
              <a:spcBef>
                <a:spcPts val="0"/>
              </a:spcBef>
              <a:tabLst/>
              <a:defRPr sz="900">
                <a:solidFill>
                  <a:schemeClr val="tx1"/>
                </a:solidFill>
                <a:latin typeface="Arial"/>
              </a:defRPr>
            </a:lvl3pPr>
            <a:lvl4pPr marL="317404" indent="-65070">
              <a:lnSpc>
                <a:spcPct val="100000"/>
              </a:lnSpc>
              <a:spcBef>
                <a:spcPts val="0"/>
              </a:spcBef>
              <a:tabLst/>
              <a:defRPr sz="800">
                <a:solidFill>
                  <a:schemeClr val="tx1"/>
                </a:solidFill>
                <a:latin typeface="Arial"/>
              </a:defRPr>
            </a:lvl4pPr>
            <a:lvl5pPr marL="423737" indent="-82526">
              <a:lnSpc>
                <a:spcPct val="100000"/>
              </a:lnSpc>
              <a:spcBef>
                <a:spcPts val="0"/>
              </a:spcBef>
              <a:defRPr sz="700">
                <a:solidFill>
                  <a:schemeClr val="tx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92711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内容与标题">
    <p:bg>
      <p:bgPr>
        <a:solidFill>
          <a:srgbClr val="1771EA"/>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solidFill>
                  <a:schemeClr val="bg1"/>
                </a:solidFill>
                <a:latin typeface="Arial"/>
                <a:cs typeface="Arial"/>
              </a:defRPr>
            </a:lvl1pPr>
          </a:lstStyle>
          <a:p>
            <a:r>
              <a:rPr lang="zh-CN" altLang="en-US" smtClean="0"/>
              <a:t>单击图标添加图片</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chemeClr val="bg1"/>
                </a:solidFill>
              </a:defRPr>
            </a:lvl1pPr>
          </a:lstStyle>
          <a:p>
            <a:r>
              <a:rPr lang="en-US" dirty="0"/>
              <a:t>Header Left 16pt – 1 IMAGE LOWER, WHITE</a:t>
            </a:r>
          </a:p>
        </p:txBody>
      </p:sp>
      <p:sp>
        <p:nvSpPr>
          <p:cNvPr id="6" name="Content Placeholder 5"/>
          <p:cNvSpPr>
            <a:spLocks noGrp="1"/>
          </p:cNvSpPr>
          <p:nvPr>
            <p:ph sz="quarter" idx="12" hasCustomPrompt="1"/>
          </p:nvPr>
        </p:nvSpPr>
        <p:spPr>
          <a:xfrm>
            <a:off x="4719639" y="234151"/>
            <a:ext cx="4127500" cy="779462"/>
          </a:xfrm>
        </p:spPr>
        <p:txBody>
          <a:bodyPr/>
          <a:lstStyle>
            <a:lvl1pPr>
              <a:lnSpc>
                <a:spcPct val="100000"/>
              </a:lnSpc>
              <a:spcBef>
                <a:spcPts val="400"/>
              </a:spcBef>
              <a:defRPr sz="1000" b="0" baseline="0">
                <a:solidFill>
                  <a:schemeClr val="bg1"/>
                </a:solidFill>
                <a:latin typeface="Arial"/>
                <a:cs typeface="Arial"/>
              </a:defRPr>
            </a:lvl1pPr>
            <a:lvl2pPr marL="114264" indent="-79351">
              <a:lnSpc>
                <a:spcPct val="100000"/>
              </a:lnSpc>
              <a:spcBef>
                <a:spcPts val="0"/>
              </a:spcBef>
              <a:defRPr sz="1000">
                <a:solidFill>
                  <a:schemeClr val="bg1"/>
                </a:solidFill>
                <a:latin typeface="Arial"/>
              </a:defRPr>
            </a:lvl2pPr>
            <a:lvl3pPr marL="241228" indent="-84114">
              <a:lnSpc>
                <a:spcPct val="100000"/>
              </a:lnSpc>
              <a:spcBef>
                <a:spcPts val="0"/>
              </a:spcBef>
              <a:tabLst/>
              <a:defRPr sz="900">
                <a:solidFill>
                  <a:schemeClr val="bg1"/>
                </a:solidFill>
                <a:latin typeface="Arial"/>
              </a:defRPr>
            </a:lvl3pPr>
            <a:lvl4pPr marL="317404" indent="-65070">
              <a:lnSpc>
                <a:spcPct val="100000"/>
              </a:lnSpc>
              <a:spcBef>
                <a:spcPts val="0"/>
              </a:spcBef>
              <a:tabLst/>
              <a:defRPr sz="800">
                <a:solidFill>
                  <a:schemeClr val="bg1"/>
                </a:solidFill>
                <a:latin typeface="Arial"/>
              </a:defRPr>
            </a:lvl4pPr>
            <a:lvl5pPr marL="423737" indent="-82526">
              <a:lnSpc>
                <a:spcPct val="100000"/>
              </a:lnSpc>
              <a:spcBef>
                <a:spcPts val="0"/>
              </a:spcBef>
              <a:defRPr sz="700">
                <a:solidFill>
                  <a:schemeClr val="bg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竖排文字">
    <p:bg>
      <p:bgPr>
        <a:solidFill>
          <a:srgbClr val="1771EA"/>
        </a:solid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1754271" y="0"/>
            <a:ext cx="7389730" cy="5143500"/>
          </a:xfrm>
          <a:solidFill>
            <a:schemeClr val="bg1"/>
          </a:solidFill>
        </p:spPr>
        <p:txBody>
          <a:bodyPr/>
          <a:lstStyle>
            <a:lvl1pPr>
              <a:defRPr sz="1200" b="0" i="1">
                <a:solidFill>
                  <a:srgbClr val="1A154C"/>
                </a:solidFill>
                <a:latin typeface="Arial"/>
                <a:cs typeface="Arial"/>
              </a:defRPr>
            </a:lvl1pPr>
          </a:lstStyle>
          <a:p>
            <a:r>
              <a:rPr lang="zh-CN" altLang="en-US" smtClean="0"/>
              <a:t>单击图标添加图片</a:t>
            </a:r>
            <a:endParaRPr lang="en-US" dirty="0"/>
          </a:p>
        </p:txBody>
      </p:sp>
      <p:sp>
        <p:nvSpPr>
          <p:cNvPr id="13" name="Content Placeholder 5"/>
          <p:cNvSpPr>
            <a:spLocks noGrp="1"/>
          </p:cNvSpPr>
          <p:nvPr>
            <p:ph sz="quarter" idx="12" hasCustomPrompt="1"/>
          </p:nvPr>
        </p:nvSpPr>
        <p:spPr>
          <a:xfrm>
            <a:off x="287340" y="1106008"/>
            <a:ext cx="1311472" cy="3645380"/>
          </a:xfrm>
        </p:spPr>
        <p:txBody>
          <a:bodyPr/>
          <a:lstStyle>
            <a:lvl1pPr>
              <a:lnSpc>
                <a:spcPct val="100000"/>
              </a:lnSpc>
              <a:spcBef>
                <a:spcPts val="400"/>
              </a:spcBef>
              <a:defRPr sz="1000" b="0" baseline="0">
                <a:solidFill>
                  <a:srgbClr val="FFFFFF"/>
                </a:solidFill>
                <a:latin typeface="Arial"/>
                <a:cs typeface="Arial"/>
              </a:defRPr>
            </a:lvl1pPr>
            <a:lvl2pPr marL="114264" indent="-79351">
              <a:lnSpc>
                <a:spcPct val="100000"/>
              </a:lnSpc>
              <a:spcBef>
                <a:spcPts val="0"/>
              </a:spcBef>
              <a:defRPr sz="1000">
                <a:solidFill>
                  <a:srgbClr val="FFFFFF"/>
                </a:solidFill>
                <a:latin typeface="Arial"/>
              </a:defRPr>
            </a:lvl2pPr>
            <a:lvl3pPr marL="241228" indent="-84114">
              <a:lnSpc>
                <a:spcPct val="100000"/>
              </a:lnSpc>
              <a:spcBef>
                <a:spcPts val="0"/>
              </a:spcBef>
              <a:tabLst/>
              <a:defRPr sz="900">
                <a:solidFill>
                  <a:srgbClr val="FFFFFF"/>
                </a:solidFill>
                <a:latin typeface="Arial"/>
              </a:defRPr>
            </a:lvl3pPr>
            <a:lvl4pPr marL="317404" indent="-65070">
              <a:lnSpc>
                <a:spcPct val="100000"/>
              </a:lnSpc>
              <a:spcBef>
                <a:spcPts val="0"/>
              </a:spcBef>
              <a:tabLst/>
              <a:defRPr sz="800">
                <a:solidFill>
                  <a:srgbClr val="FFFFFF"/>
                </a:solidFill>
                <a:latin typeface="Arial"/>
              </a:defRPr>
            </a:lvl4pPr>
            <a:lvl5pPr marL="423737" indent="-82526">
              <a:lnSpc>
                <a:spcPct val="100000"/>
              </a:lnSpc>
              <a:spcBef>
                <a:spcPts val="0"/>
              </a:spcBef>
              <a:defRPr sz="700">
                <a:solidFill>
                  <a:srgbClr val="FFFFFF"/>
                </a:solidFill>
                <a:latin typeface="Arial"/>
              </a:defRPr>
            </a:lvl5pPr>
          </a:lstStyle>
          <a:p>
            <a:pPr lvl="0"/>
            <a:r>
              <a:rPr lang="en-US" dirty="0"/>
              <a:t>10pt </a:t>
            </a:r>
            <a:r>
              <a:rPr lang="en-US" dirty="0" err="1"/>
              <a:t>para</a:t>
            </a:r>
            <a:r>
              <a:rPr lang="en-US" dirty="0"/>
              <a:t>, </a:t>
            </a:r>
            <a:r>
              <a:rPr lang="en-US" dirty="0" err="1"/>
              <a:t>ident</a:t>
            </a:r>
            <a:r>
              <a:rPr lang="en-US" dirty="0"/>
              <a:t>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8"/>
          <p:cNvSpPr>
            <a:spLocks noGrp="1"/>
          </p:cNvSpPr>
          <p:nvPr>
            <p:ph type="title" hasCustomPrompt="1"/>
          </p:nvPr>
        </p:nvSpPr>
        <p:spPr>
          <a:xfrm>
            <a:off x="293689" y="238819"/>
            <a:ext cx="1306512" cy="525716"/>
          </a:xfrm>
        </p:spPr>
        <p:txBody>
          <a:bodyPr/>
          <a:lstStyle>
            <a:lvl1pPr>
              <a:lnSpc>
                <a:spcPct val="92000"/>
              </a:lnSpc>
              <a:defRPr sz="1200" baseline="0">
                <a:solidFill>
                  <a:schemeClr val="bg1"/>
                </a:solidFill>
              </a:defRPr>
            </a:lvl1pPr>
          </a:lstStyle>
          <a:p>
            <a:r>
              <a:rPr lang="en-US" dirty="0"/>
              <a:t>Header 12pt – 1 IMAGE 10pt LEFT, WHITE</a:t>
            </a:r>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Vertical Title and Text">
    <p:bg>
      <p:bgPr>
        <a:solidFill>
          <a:srgbClr val="24215F"/>
        </a:solidFill>
        <a:effectLst/>
      </p:bgPr>
    </p:bg>
    <p:spTree>
      <p:nvGrpSpPr>
        <p:cNvPr id="1" name=""/>
        <p:cNvGrpSpPr/>
        <p:nvPr/>
      </p:nvGrpSpPr>
      <p:grpSpPr>
        <a:xfrm>
          <a:off x="0" y="0"/>
          <a:ext cx="0" cy="0"/>
          <a:chOff x="0" y="0"/>
          <a:chExt cx="0" cy="0"/>
        </a:xfrm>
      </p:grpSpPr>
      <p:pic>
        <p:nvPicPr>
          <p:cNvPr id="18"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13" y="0"/>
            <a:ext cx="9169715" cy="5162550"/>
          </a:xfrm>
          <a:prstGeom prst="rect">
            <a:avLst/>
          </a:prstGeom>
        </p:spPr>
      </p:pic>
      <p:sp>
        <p:nvSpPr>
          <p:cNvPr id="22" name="Rectangle 21"/>
          <p:cNvSpPr/>
          <p:nvPr/>
        </p:nvSpPr>
        <p:spPr>
          <a:xfrm>
            <a:off x="126533" y="4397010"/>
            <a:ext cx="1500909" cy="74649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endParaRPr lang="en-US"/>
          </a:p>
        </p:txBody>
      </p:sp>
      <p:grpSp>
        <p:nvGrpSpPr>
          <p:cNvPr id="8" name="组合 12"/>
          <p:cNvGrpSpPr>
            <a:grpSpLocks/>
          </p:cNvGrpSpPr>
          <p:nvPr/>
        </p:nvGrpSpPr>
        <p:grpSpPr bwMode="auto">
          <a:xfrm>
            <a:off x="847416" y="2104268"/>
            <a:ext cx="3198503" cy="1558599"/>
            <a:chOff x="3481537" y="1273911"/>
            <a:chExt cx="3201023" cy="1563794"/>
          </a:xfrm>
        </p:grpSpPr>
        <p:sp>
          <p:nvSpPr>
            <p:cNvPr id="9" name="Rectangle 4"/>
            <p:cNvSpPr>
              <a:spLocks/>
            </p:cNvSpPr>
            <p:nvPr/>
          </p:nvSpPr>
          <p:spPr bwMode="auto">
            <a:xfrm>
              <a:off x="4408605" y="1435314"/>
              <a:ext cx="2021375" cy="74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a:r>
                <a:rPr lang="en-US" altLang="zh-CN" sz="4800" b="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145985" y="2218633"/>
              <a:ext cx="807347" cy="22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a:r>
                <a:rPr lang="en-US" altLang="zh-CN" sz="1400" b="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481537" y="1274681"/>
              <a:ext cx="924057" cy="55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a:r>
                <a:rPr lang="zh-CN" altLang="en-US" sz="3600" b="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192920" y="2096579"/>
              <a:ext cx="1232076" cy="74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a:r>
                <a:rPr lang="zh-CN" altLang="en-US" sz="4800" b="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142464" y="1273911"/>
              <a:ext cx="1540096" cy="37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a:r>
                <a:rPr lang="zh-CN" altLang="en-US" sz="2400" b="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535318" y="1890315"/>
              <a:ext cx="501734" cy="27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a:r>
                <a:rPr lang="en-US" altLang="zh-CN" sz="1800" b="0" kern="0">
                  <a:solidFill>
                    <a:srgbClr val="FFFFFF"/>
                  </a:solidFill>
                  <a:latin typeface="Arial" charset="0"/>
                  <a:ea typeface="Helvetica Neue"/>
                  <a:cs typeface="宋体" charset="-122"/>
                  <a:sym typeface="Arial" charset="0"/>
                </a:rPr>
                <a:t>ขอบคุณ</a:t>
              </a:r>
            </a:p>
          </p:txBody>
        </p:sp>
      </p:grpSp>
      <p:sp>
        <p:nvSpPr>
          <p:cNvPr id="15" name="Rectangle 37"/>
          <p:cNvSpPr/>
          <p:nvPr/>
        </p:nvSpPr>
        <p:spPr bwMode="auto">
          <a:xfrm>
            <a:off x="856193" y="4741878"/>
            <a:ext cx="2875380" cy="304800"/>
          </a:xfrm>
          <a:prstGeom prst="rect">
            <a:avLst/>
          </a:prstGeom>
          <a:noFill/>
          <a:ln>
            <a:noFill/>
          </a:ln>
        </p:spPr>
        <p:txBody>
          <a:bodyPr lIns="0" tIns="0" rIns="0" bIns="0" anchor="ctr"/>
          <a:lstStyle/>
          <a:p>
            <a:pPr algn="l"/>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alpha val="50000"/>
                  </a:schemeClr>
                </a:solidFill>
                <a:latin typeface="微软雅黑" pitchFamily="34" charset="-122"/>
                <a:ea typeface="微软雅黑" pitchFamily="34" charset="-122"/>
                <a:cs typeface="微软雅黑"/>
                <a:sym typeface="Helvetica Neue" charset="0"/>
              </a:rPr>
              <a:t>©1993-2016 </a:t>
            </a:r>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p:nvSpPr>
        <p:spPr bwMode="auto">
          <a:xfrm>
            <a:off x="7270067" y="4778130"/>
            <a:ext cx="1622425" cy="250031"/>
          </a:xfrm>
          <a:prstGeom prst="rect">
            <a:avLst/>
          </a:prstGeom>
          <a:noFill/>
          <a:ln>
            <a:noFill/>
          </a:ln>
        </p:spPr>
        <p:txBody>
          <a:bodyPr lIns="55703" tIns="6668" rIns="55703"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pPr>
            <a:r>
              <a:rPr kumimoji="0" lang="en-US" altLang="zh-CN" sz="700" dirty="0">
                <a:solidFill>
                  <a:schemeClr val="bg1">
                    <a:alpha val="50000"/>
                  </a:schemeClr>
                </a:solidFill>
                <a:latin typeface="微软雅黑" pitchFamily="34" charset="-122"/>
                <a:ea typeface="微软雅黑" pitchFamily="34" charset="-122"/>
              </a:rPr>
              <a:t>①</a:t>
            </a:r>
            <a:r>
              <a:rPr kumimoji="0" lang="zh-CN" altLang="en-US" sz="700" dirty="0">
                <a:solidFill>
                  <a:schemeClr val="bg1">
                    <a:alpha val="50000"/>
                  </a:schemeClr>
                </a:solidFill>
                <a:latin typeface="微软雅黑" pitchFamily="34" charset="-122"/>
                <a:ea typeface="微软雅黑" pitchFamily="34" charset="-122"/>
              </a:rPr>
              <a:t> 绝密信息 严禁泄露</a:t>
            </a: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597" y="91566"/>
            <a:ext cx="1885004" cy="1059984"/>
          </a:xfrm>
          <a:prstGeom prst="rect">
            <a:avLst/>
          </a:prstGeom>
        </p:spPr>
      </p:pic>
    </p:spTree>
    <p:extLst>
      <p:ext uri="{BB962C8B-B14F-4D97-AF65-F5344CB8AC3E}">
        <p14:creationId xmlns:p14="http://schemas.microsoft.com/office/powerpoint/2010/main" val="223282845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809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7" y="0"/>
            <a:ext cx="7211144" cy="576064"/>
          </a:xfrm>
          <a:prstGeom prst="rect">
            <a:avLst/>
          </a:prstGeom>
        </p:spPr>
        <p:txBody>
          <a:bodyPr vert="horz" lIns="91416" tIns="45708" rIns="91416" bIns="45708"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p14="http://schemas.microsoft.com/office/powerpoint/2010/main" val="273671016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1" y="0"/>
            <a:ext cx="7211144" cy="576064"/>
          </a:xfrm>
          <a:prstGeom prst="rect">
            <a:avLst/>
          </a:prstGeom>
        </p:spPr>
        <p:txBody>
          <a:bodyPr vert="horz" lIns="91416" tIns="45708" rIns="91416" bIns="45708"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p14="http://schemas.microsoft.com/office/powerpoint/2010/main" val="29689411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457200" y="4767275"/>
            <a:ext cx="2133600" cy="274637"/>
          </a:xfrm>
          <a:prstGeom prst="rect">
            <a:avLst/>
          </a:prstGeom>
        </p:spPr>
        <p:txBody>
          <a:bodyPr lIns="91416" tIns="45708" rIns="91416" bIns="45708"/>
          <a:lstStyle/>
          <a:p>
            <a:fld id="{CF7BE859-18DA-AA47-857F-8A8E3938ED6C}"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4" name="页脚占位符 3"/>
          <p:cNvSpPr>
            <a:spLocks noGrp="1"/>
          </p:cNvSpPr>
          <p:nvPr>
            <p:ph type="ftr" sz="quarter" idx="11"/>
          </p:nvPr>
        </p:nvSpPr>
        <p:spPr>
          <a:xfrm>
            <a:off x="3124200" y="4767275"/>
            <a:ext cx="2895600" cy="274637"/>
          </a:xfrm>
          <a:prstGeom prst="rect">
            <a:avLst/>
          </a:prstGeom>
        </p:spPr>
        <p:txBody>
          <a:bodyPr lIns="91416" tIns="45708" rIns="91416" bIns="45708"/>
          <a:lstStyle/>
          <a:p>
            <a:endParaRPr lang="zh-CN" altLang="en-US">
              <a:solidFill>
                <a:prstClr val="black">
                  <a:tint val="75000"/>
                </a:prstClr>
              </a:solidFill>
            </a:endParaRPr>
          </a:p>
        </p:txBody>
      </p:sp>
      <p:sp>
        <p:nvSpPr>
          <p:cNvPr id="5" name="Rectangle 55"/>
          <p:cNvSpPr>
            <a:spLocks noChangeArrowheads="1"/>
          </p:cNvSpPr>
          <p:nvPr userDrawn="1"/>
        </p:nvSpPr>
        <p:spPr bwMode="auto">
          <a:xfrm>
            <a:off x="2987825" y="5329024"/>
            <a:ext cx="1185862"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74" tIns="43888" rIns="87774" bIns="43888"/>
          <a:lstStyle/>
          <a:p>
            <a:pPr defTabSz="877624">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624">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624">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624">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1" y="5329024"/>
            <a:ext cx="3131840" cy="17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774" tIns="43888" rIns="87774" bIns="43888"/>
          <a:lstStyle/>
          <a:p>
            <a:pPr defTabSz="877624">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624">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624">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624">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624">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624">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624">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p14="http://schemas.microsoft.com/office/powerpoint/2010/main" val="396146467"/>
              </p:ext>
            </p:extLst>
          </p:nvPr>
        </p:nvGraphicFramePr>
        <p:xfrm>
          <a:off x="4704916" y="5362965"/>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75812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794" indent="0" algn="ctr">
              <a:buNone/>
              <a:defRPr sz="1500"/>
            </a:lvl2pPr>
            <a:lvl3pPr marL="685596" indent="0" algn="ctr">
              <a:buNone/>
              <a:defRPr sz="1400"/>
            </a:lvl3pPr>
            <a:lvl4pPr marL="1028394" indent="0" algn="ctr">
              <a:buNone/>
              <a:defRPr sz="1200"/>
            </a:lvl4pPr>
            <a:lvl5pPr marL="1371192" indent="0" algn="ctr">
              <a:buNone/>
              <a:defRPr sz="1200"/>
            </a:lvl5pPr>
            <a:lvl6pPr marL="1713995" indent="0" algn="ctr">
              <a:buNone/>
              <a:defRPr sz="1200"/>
            </a:lvl6pPr>
            <a:lvl7pPr marL="2056787" indent="0" algn="ctr">
              <a:buNone/>
              <a:defRPr sz="1200"/>
            </a:lvl7pPr>
            <a:lvl8pPr marL="2399580" indent="0" algn="ctr">
              <a:buNone/>
              <a:defRPr sz="1200"/>
            </a:lvl8pPr>
            <a:lvl9pPr marL="2742374"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4"/>
            <a:ext cx="2057400" cy="273844"/>
          </a:xfrm>
          <a:prstGeom prst="rect">
            <a:avLst/>
          </a:prstGeom>
        </p:spPr>
        <p:txBody>
          <a:bodyPr lIns="91416" tIns="45708" rIns="91416" bIns="45708"/>
          <a:lstStyle/>
          <a:p>
            <a:fld id="{EB5C08A1-7713-47CE-97B4-863D833656A0}" type="datetimeFigureOut">
              <a:rPr lang="id-ID" smtClean="0">
                <a:solidFill>
                  <a:prstClr val="black">
                    <a:tint val="75000"/>
                  </a:prstClr>
                </a:solidFill>
              </a:rPr>
              <a:pPr/>
              <a:t>25/05/2019</a:t>
            </a:fld>
            <a:endParaRPr lang="id-ID">
              <a:solidFill>
                <a:prstClr val="black">
                  <a:tint val="75000"/>
                </a:prstClr>
              </a:solidFill>
            </a:endParaRPr>
          </a:p>
        </p:txBody>
      </p:sp>
      <p:sp>
        <p:nvSpPr>
          <p:cNvPr id="5" name="Footer Placeholder 4"/>
          <p:cNvSpPr>
            <a:spLocks noGrp="1"/>
          </p:cNvSpPr>
          <p:nvPr>
            <p:ph type="ftr" sz="quarter" idx="11"/>
          </p:nvPr>
        </p:nvSpPr>
        <p:spPr>
          <a:xfrm>
            <a:off x="3028950" y="4767264"/>
            <a:ext cx="3086100" cy="273844"/>
          </a:xfrm>
          <a:prstGeom prst="rect">
            <a:avLst/>
          </a:prstGeom>
        </p:spPr>
        <p:txBody>
          <a:bodyPr lIns="91416" tIns="45708" rIns="91416" bIns="45708"/>
          <a:lstStyle/>
          <a:p>
            <a:endParaRPr lang="id-ID">
              <a:solidFill>
                <a:prstClr val="black">
                  <a:tint val="75000"/>
                </a:prstClr>
              </a:solidFill>
            </a:endParaRPr>
          </a:p>
        </p:txBody>
      </p:sp>
      <p:sp>
        <p:nvSpPr>
          <p:cNvPr id="6" name="Slide Number Placeholder 5"/>
          <p:cNvSpPr>
            <a:spLocks noGrp="1"/>
          </p:cNvSpPr>
          <p:nvPr>
            <p:ph type="sldNum" sz="quarter" idx="12"/>
          </p:nvPr>
        </p:nvSpPr>
        <p:spPr>
          <a:xfrm>
            <a:off x="8143877" y="4767264"/>
            <a:ext cx="371475" cy="273844"/>
          </a:xfrm>
          <a:prstGeom prst="rect">
            <a:avLst/>
          </a:prstGeom>
        </p:spPr>
        <p:txBody>
          <a:bodyPr lIns="68562" tIns="34289" rIns="68562" bIns="34289"/>
          <a:lstStyle/>
          <a:p>
            <a:fld id="{BD3C9449-514E-4F2F-BDF6-E5528CC1E8B5}" type="slidenum">
              <a:rPr lang="id-ID" smtClean="0">
                <a:solidFill>
                  <a:prstClr val="black"/>
                </a:solidFill>
              </a:rPr>
              <a:pPr/>
              <a:t>‹#›</a:t>
            </a:fld>
            <a:endParaRPr lang="id-ID">
              <a:solidFill>
                <a:prstClr val="black"/>
              </a:solidFill>
            </a:endParaRPr>
          </a:p>
        </p:txBody>
      </p:sp>
    </p:spTree>
    <p:extLst>
      <p:ext uri="{BB962C8B-B14F-4D97-AF65-F5344CB8AC3E}">
        <p14:creationId xmlns:p14="http://schemas.microsoft.com/office/powerpoint/2010/main" val="11205627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3881"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20" name="Picture 19" descr="171102_interbrand_kingdee_visual-0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0259" y="1976009"/>
            <a:ext cx="3529584" cy="2164080"/>
          </a:xfrm>
          <a:prstGeom prst="rect">
            <a:avLst/>
          </a:prstGeom>
        </p:spPr>
      </p:pic>
      <p:sp>
        <p:nvSpPr>
          <p:cNvPr id="22" name="Rectangle 21"/>
          <p:cNvSpPr/>
          <p:nvPr/>
        </p:nvSpPr>
        <p:spPr>
          <a:xfrm>
            <a:off x="13" y="4735043"/>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endParaRPr lang="en-US">
              <a:solidFill>
                <a:srgbClr val="1771EA"/>
              </a:solidFill>
            </a:endParaRPr>
          </a:p>
        </p:txBody>
      </p:sp>
      <p:sp>
        <p:nvSpPr>
          <p:cNvPr id="23" name="Text Box 5"/>
          <p:cNvSpPr txBox="1">
            <a:spLocks noChangeArrowheads="1"/>
          </p:cNvSpPr>
          <p:nvPr/>
        </p:nvSpPr>
        <p:spPr bwMode="auto">
          <a:xfrm>
            <a:off x="443870" y="4924536"/>
            <a:ext cx="230187"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l">
              <a:spcBef>
                <a:spcPct val="50000"/>
              </a:spcBef>
              <a:defRPr/>
            </a:pPr>
            <a:fld id="{046AD7C7-DE3F-5E43-A3A8-CA80750AE375}" type="slidenum">
              <a:rPr kumimoji="0" lang="en-US" altLang="zh-CN" sz="800" smtClean="0">
                <a:solidFill>
                  <a:schemeClr val="bg1"/>
                </a:solidFill>
                <a:latin typeface="Arial"/>
                <a:cs typeface="Arial"/>
              </a:rPr>
              <a:pPr algn="l">
                <a:spcBef>
                  <a:spcPct val="50000"/>
                </a:spcBef>
                <a:defRPr/>
              </a:pPr>
              <a:t>‹#›</a:t>
            </a:fld>
            <a:endParaRPr kumimoji="0" lang="en-US" altLang="zh-CN" sz="800" dirty="0" smtClean="0">
              <a:solidFill>
                <a:schemeClr val="bg1"/>
              </a:solidFill>
              <a:latin typeface="Arial"/>
              <a:cs typeface="Aria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7764" y="186030"/>
            <a:ext cx="1627200" cy="338458"/>
          </a:xfrm>
          <a:prstGeom prst="rect">
            <a:avLst/>
          </a:prstGeom>
        </p:spPr>
      </p:pic>
    </p:spTree>
    <p:extLst>
      <p:ext uri="{BB962C8B-B14F-4D97-AF65-F5344CB8AC3E}">
        <p14:creationId xmlns:p14="http://schemas.microsoft.com/office/powerpoint/2010/main" val="70937385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Picture 2" descr="171102_interbrand_kingdee_visual-0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29" y="0"/>
            <a:ext cx="9130473" cy="5143500"/>
          </a:xfrm>
          <a:prstGeom prst="rect">
            <a:avLst/>
          </a:prstGeom>
        </p:spPr>
      </p:pic>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5468" y="172468"/>
            <a:ext cx="8403269" cy="525528"/>
          </a:xfrm>
        </p:spPr>
        <p:txBody>
          <a:bodyPr/>
          <a:lstStyle>
            <a:lvl1pPr>
              <a:defRPr sz="2000" baseline="0">
                <a:solidFill>
                  <a:srgbClr val="1771EA"/>
                </a:solidFill>
                <a:latin typeface="Microsoft YaHei" charset="-122"/>
                <a:ea typeface="Microsoft YaHei" charset="-122"/>
                <a:cs typeface="Microsoft YaHei" charset="-122"/>
              </a:defRPr>
            </a:lvl1pPr>
          </a:lstStyle>
          <a:p>
            <a:r>
              <a:rPr lang="en-US" dirty="0"/>
              <a:t>Header 16pt – CONTENT, BULLET/DASH 16pt</a:t>
            </a:r>
          </a:p>
        </p:txBody>
      </p:sp>
      <p:pic>
        <p:nvPicPr>
          <p:cNvPr id="21" name="图片 20"/>
          <p:cNvPicPr>
            <a:picLocks noChangeAspect="1"/>
          </p:cNvPicPr>
          <p:nvPr userDrawn="1"/>
        </p:nvPicPr>
        <p:blipFill rotWithShape="1">
          <a:blip r:embed="rId3" cstate="print">
            <a:extLst>
              <a:ext uri="{28A0092B-C50C-407E-A947-70E740481C1C}">
                <a14:useLocalDpi xmlns:a14="http://schemas.microsoft.com/office/drawing/2010/main" val="0"/>
              </a:ext>
            </a:extLst>
          </a:blip>
          <a:srcRect r="33572"/>
          <a:stretch/>
        </p:blipFill>
        <p:spPr>
          <a:xfrm>
            <a:off x="7219939" y="184371"/>
            <a:ext cx="1080914" cy="338458"/>
          </a:xfrm>
          <a:prstGeom prst="rect">
            <a:avLst/>
          </a:prstGeom>
        </p:spPr>
      </p:pic>
    </p:spTree>
    <p:extLst>
      <p:ext uri="{BB962C8B-B14F-4D97-AF65-F5344CB8AC3E}">
        <p14:creationId xmlns:p14="http://schemas.microsoft.com/office/powerpoint/2010/main" val="243404121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3881"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20" name="Picture 19" descr="171102_interbrand_kingdee_visual-09.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10259" y="1976009"/>
            <a:ext cx="3529584" cy="2164080"/>
          </a:xfrm>
          <a:prstGeom prst="rect">
            <a:avLst/>
          </a:prstGeom>
        </p:spPr>
      </p:pic>
      <p:sp>
        <p:nvSpPr>
          <p:cNvPr id="22" name="Rectangle 21"/>
          <p:cNvSpPr/>
          <p:nvPr userDrawn="1"/>
        </p:nvSpPr>
        <p:spPr>
          <a:xfrm>
            <a:off x="13" y="4735043"/>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defTabSz="457058" fontAlgn="auto">
              <a:spcBef>
                <a:spcPts val="0"/>
              </a:spcBef>
              <a:spcAft>
                <a:spcPts val="0"/>
              </a:spcAft>
            </a:pPr>
            <a:endParaRPr lang="en-US" sz="1800">
              <a:solidFill>
                <a:srgbClr val="1771EA"/>
              </a:solidFill>
            </a:endParaRPr>
          </a:p>
        </p:txBody>
      </p:sp>
      <p:sp>
        <p:nvSpPr>
          <p:cNvPr id="23" name="Text Box 5"/>
          <p:cNvSpPr txBox="1">
            <a:spLocks noChangeArrowheads="1"/>
          </p:cNvSpPr>
          <p:nvPr userDrawn="1"/>
        </p:nvSpPr>
        <p:spPr bwMode="auto">
          <a:xfrm>
            <a:off x="443870" y="4924536"/>
            <a:ext cx="230187"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058" fontAlgn="auto">
              <a:spcBef>
                <a:spcPct val="50000"/>
              </a:spcBef>
              <a:spcAft>
                <a:spcPts val="0"/>
              </a:spcAft>
              <a:defRPr/>
            </a:pPr>
            <a:fld id="{046AD7C7-DE3F-5E43-A3A8-CA80750AE375}" type="slidenum">
              <a:rPr kumimoji="0" lang="en-US" altLang="zh-CN" sz="800" smtClean="0">
                <a:solidFill>
                  <a:prstClr val="white"/>
                </a:solidFill>
                <a:latin typeface="Arial"/>
                <a:cs typeface="Arial"/>
              </a:rPr>
              <a:pPr defTabSz="457058" fontAlgn="auto">
                <a:spcBef>
                  <a:spcPct val="50000"/>
                </a:spcBef>
                <a:spcAft>
                  <a:spcPts val="0"/>
                </a:spcAft>
                <a:defRPr/>
              </a:pPr>
              <a:t>‹#›</a:t>
            </a:fld>
            <a:endParaRPr kumimoji="0" lang="en-US" altLang="zh-CN" sz="800" dirty="0" smtClean="0">
              <a:solidFill>
                <a:prstClr val="white"/>
              </a:solidFill>
              <a:latin typeface="Arial"/>
              <a:cs typeface="Arial"/>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17764" y="186030"/>
            <a:ext cx="1627200" cy="338458"/>
          </a:xfrm>
          <a:prstGeom prst="rect">
            <a:avLst/>
          </a:prstGeom>
        </p:spPr>
      </p:pic>
    </p:spTree>
    <p:extLst>
      <p:ext uri="{BB962C8B-B14F-4D97-AF65-F5344CB8AC3E}">
        <p14:creationId xmlns:p14="http://schemas.microsoft.com/office/powerpoint/2010/main" val="240918821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81" y="208436"/>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r="36491"/>
          <a:stretch/>
        </p:blipFill>
        <p:spPr>
          <a:xfrm>
            <a:off x="7219940" y="184371"/>
            <a:ext cx="1033413" cy="338458"/>
          </a:xfrm>
          <a:prstGeom prst="rect">
            <a:avLst/>
          </a:prstGeom>
        </p:spPr>
      </p:pic>
    </p:spTree>
    <p:extLst>
      <p:ext uri="{BB962C8B-B14F-4D97-AF65-F5344CB8AC3E}">
        <p14:creationId xmlns:p14="http://schemas.microsoft.com/office/powerpoint/2010/main" val="399636231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2990" indent="-119027">
              <a:defRPr sz="1200">
                <a:solidFill>
                  <a:schemeClr val="bg1"/>
                </a:solidFill>
                <a:latin typeface="Microsoft YaHei" charset="-122"/>
                <a:ea typeface="Microsoft YaHei" charset="-122"/>
                <a:cs typeface="Microsoft YaHei" charset="-122"/>
              </a:defRPr>
            </a:lvl2pPr>
            <a:lvl3pPr marL="368192" indent="-153950">
              <a:defRPr sz="1200">
                <a:solidFill>
                  <a:schemeClr val="bg1"/>
                </a:solidFill>
                <a:latin typeface="Microsoft YaHei" charset="-122"/>
                <a:ea typeface="Microsoft YaHei" charset="-122"/>
                <a:cs typeface="Microsoft YaHei" charset="-122"/>
              </a:defRPr>
            </a:lvl3pPr>
            <a:lvl4pPr marL="533244" indent="-123789">
              <a:tabLst/>
              <a:defRPr sz="1200">
                <a:solidFill>
                  <a:schemeClr val="bg1"/>
                </a:solidFill>
                <a:latin typeface="Microsoft YaHei" charset="-122"/>
                <a:ea typeface="Microsoft YaHei" charset="-122"/>
                <a:cs typeface="Microsoft YaHei" charset="-122"/>
              </a:defRPr>
            </a:lvl4pPr>
            <a:lvl5pPr marL="730034" indent="-160290">
              <a:defRPr sz="1200">
                <a:solidFill>
                  <a:schemeClr val="bg1"/>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81"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102503046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2990" indent="-119027">
              <a:defRPr sz="1200">
                <a:solidFill>
                  <a:srgbClr val="FFFFFF"/>
                </a:solidFill>
                <a:latin typeface="Microsoft YaHei" charset="-122"/>
                <a:ea typeface="Microsoft YaHei" charset="-122"/>
                <a:cs typeface="Microsoft YaHei" charset="-122"/>
              </a:defRPr>
            </a:lvl2pPr>
            <a:lvl3pPr marL="368192" indent="-153950">
              <a:defRPr sz="1200">
                <a:solidFill>
                  <a:srgbClr val="FFFFFF"/>
                </a:solidFill>
                <a:latin typeface="Microsoft YaHei" charset="-122"/>
                <a:ea typeface="Microsoft YaHei" charset="-122"/>
                <a:cs typeface="Microsoft YaHei" charset="-122"/>
              </a:defRPr>
            </a:lvl3pPr>
            <a:lvl4pPr marL="533244" indent="-123789">
              <a:tabLst/>
              <a:defRPr sz="1200">
                <a:solidFill>
                  <a:srgbClr val="FFFFFF"/>
                </a:solidFill>
                <a:latin typeface="Microsoft YaHei" charset="-122"/>
                <a:ea typeface="Microsoft YaHei" charset="-122"/>
                <a:cs typeface="Microsoft YaHei" charset="-122"/>
              </a:defRPr>
            </a:lvl4pPr>
            <a:lvl5pPr marL="730034" indent="-160290">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81"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109326574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2990" indent="-119027">
              <a:defRPr sz="1200">
                <a:solidFill>
                  <a:srgbClr val="FFFFFF"/>
                </a:solidFill>
                <a:latin typeface="Microsoft YaHei" charset="-122"/>
                <a:ea typeface="Microsoft YaHei" charset="-122"/>
                <a:cs typeface="Microsoft YaHei" charset="-122"/>
              </a:defRPr>
            </a:lvl2pPr>
            <a:lvl3pPr marL="368192" indent="-153950">
              <a:defRPr sz="1200">
                <a:solidFill>
                  <a:srgbClr val="FFFFFF"/>
                </a:solidFill>
                <a:latin typeface="Microsoft YaHei" charset="-122"/>
                <a:ea typeface="Microsoft YaHei" charset="-122"/>
                <a:cs typeface="Microsoft YaHei" charset="-122"/>
              </a:defRPr>
            </a:lvl3pPr>
            <a:lvl4pPr marL="533244" indent="-123789">
              <a:tabLst/>
              <a:defRPr sz="1200">
                <a:solidFill>
                  <a:srgbClr val="FFFFFF"/>
                </a:solidFill>
                <a:latin typeface="Microsoft YaHei" charset="-122"/>
                <a:ea typeface="Microsoft YaHei" charset="-122"/>
                <a:cs typeface="Microsoft YaHei" charset="-122"/>
              </a:defRPr>
            </a:lvl4pPr>
            <a:lvl5pPr marL="730034" indent="-160290">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81"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88091208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81"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sp>
        <p:nvSpPr>
          <p:cNvPr id="10" name="Rectangle 9"/>
          <p:cNvSpPr/>
          <p:nvPr userDrawn="1"/>
        </p:nvSpPr>
        <p:spPr>
          <a:xfrm>
            <a:off x="13" y="4735043"/>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defTabSz="457058" fontAlgn="auto">
              <a:spcBef>
                <a:spcPts val="0"/>
              </a:spcBef>
              <a:spcAft>
                <a:spcPts val="0"/>
              </a:spcAft>
            </a:pPr>
            <a:endParaRPr lang="en-US" sz="1800">
              <a:solidFill>
                <a:srgbClr val="1771EA"/>
              </a:solidFill>
            </a:endParaRPr>
          </a:p>
        </p:txBody>
      </p:sp>
      <p:sp>
        <p:nvSpPr>
          <p:cNvPr id="11" name="Text Box 5"/>
          <p:cNvSpPr txBox="1">
            <a:spLocks noChangeArrowheads="1"/>
          </p:cNvSpPr>
          <p:nvPr userDrawn="1"/>
        </p:nvSpPr>
        <p:spPr bwMode="auto">
          <a:xfrm>
            <a:off x="443870" y="4924536"/>
            <a:ext cx="230187"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058" fontAlgn="auto">
              <a:spcBef>
                <a:spcPct val="50000"/>
              </a:spcBef>
              <a:spcAft>
                <a:spcPts val="0"/>
              </a:spcAft>
              <a:defRPr/>
            </a:pPr>
            <a:fld id="{046AD7C7-DE3F-5E43-A3A8-CA80750AE375}" type="slidenum">
              <a:rPr kumimoji="0" lang="en-US" altLang="zh-CN" sz="800" smtClean="0">
                <a:solidFill>
                  <a:prstClr val="white"/>
                </a:solidFill>
                <a:latin typeface="Arial"/>
                <a:cs typeface="Arial"/>
              </a:rPr>
              <a:pPr defTabSz="457058" fontAlgn="auto">
                <a:spcBef>
                  <a:spcPct val="50000"/>
                </a:spcBef>
                <a:spcAft>
                  <a:spcPts val="0"/>
                </a:spcAft>
                <a:defRPr/>
              </a:pPr>
              <a:t>‹#›</a:t>
            </a:fld>
            <a:endParaRPr kumimoji="0" lang="en-US" altLang="zh-CN" sz="800" dirty="0" smtClean="0">
              <a:solidFill>
                <a:prstClr val="white"/>
              </a:solidFill>
              <a:latin typeface="Arial"/>
              <a:cs typeface="Arial"/>
            </a:endParaRPr>
          </a:p>
        </p:txBody>
      </p:sp>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2990" indent="-119027">
              <a:defRPr sz="1200">
                <a:solidFill>
                  <a:srgbClr val="FFFFFF"/>
                </a:solidFill>
                <a:latin typeface="Microsoft YaHei" charset="-122"/>
                <a:ea typeface="Microsoft YaHei" charset="-122"/>
                <a:cs typeface="Microsoft YaHei" charset="-122"/>
              </a:defRPr>
            </a:lvl2pPr>
            <a:lvl3pPr marL="368192" indent="-153950">
              <a:defRPr sz="1200">
                <a:solidFill>
                  <a:srgbClr val="FFFFFF"/>
                </a:solidFill>
                <a:latin typeface="Microsoft YaHei" charset="-122"/>
                <a:ea typeface="Microsoft YaHei" charset="-122"/>
                <a:cs typeface="Microsoft YaHei" charset="-122"/>
              </a:defRPr>
            </a:lvl3pPr>
            <a:lvl4pPr marL="533244" indent="-123789">
              <a:tabLst/>
              <a:defRPr sz="1200">
                <a:solidFill>
                  <a:srgbClr val="FFFFFF"/>
                </a:solidFill>
                <a:latin typeface="Microsoft YaHei" charset="-122"/>
                <a:ea typeface="Microsoft YaHei" charset="-122"/>
                <a:cs typeface="Microsoft YaHei" charset="-122"/>
              </a:defRPr>
            </a:lvl4pPr>
            <a:lvl5pPr marL="730034" indent="-160290">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11378157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15078"/>
            <a:ext cx="8417186" cy="4539497"/>
          </a:xfrm>
        </p:spPr>
        <p:txBody>
          <a:bodyPr/>
          <a:lstStyle>
            <a:lvl1pPr>
              <a:defRPr sz="4900" baseline="0">
                <a:solidFill>
                  <a:schemeClr val="bg1"/>
                </a:solidFill>
                <a:latin typeface="Microsoft YaHei" charset="-122"/>
                <a:ea typeface="Microsoft YaHei" charset="-122"/>
                <a:cs typeface="Microsoft YaHei" charset="-122"/>
              </a:defRPr>
            </a:lvl1pPr>
          </a:lstStyle>
          <a:p>
            <a:r>
              <a:rPr lang="en-US" dirty="0"/>
              <a:t>Header </a:t>
            </a:r>
            <a:r>
              <a:rPr lang="en-US" altLang="zh-CN" dirty="0" smtClean="0"/>
              <a:t>49</a:t>
            </a:r>
            <a:r>
              <a:rPr lang="en-US" dirty="0" smtClean="0"/>
              <a:t>pt – </a:t>
            </a:r>
            <a:br>
              <a:rPr lang="en-US" dirty="0" smtClean="0"/>
            </a:br>
            <a:r>
              <a:rPr lang="en-US" dirty="0" smtClean="0"/>
              <a:t>CONTENT</a:t>
            </a:r>
            <a:r>
              <a:rPr lang="en-US" dirty="0"/>
              <a:t>, </a:t>
            </a:r>
            <a:r>
              <a:rPr lang="en-US" dirty="0" smtClean="0"/>
              <a:t/>
            </a:r>
            <a:br>
              <a:rPr lang="en-US" dirty="0" smtClean="0"/>
            </a:br>
            <a:r>
              <a:rPr lang="en-US" dirty="0" smtClean="0"/>
              <a:t>BULLET</a:t>
            </a:r>
            <a:r>
              <a:rPr lang="en-US" dirty="0"/>
              <a:t>/DASH </a:t>
            </a:r>
            <a:r>
              <a:rPr lang="en-US" altLang="zh-CN" dirty="0" smtClean="0"/>
              <a:t>49</a:t>
            </a:r>
            <a:r>
              <a:rPr lang="en-US" dirty="0" smtClean="0"/>
              <a:t>pt</a:t>
            </a:r>
            <a:endParaRPr lang="en-US" dirty="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217371183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2111" y="222590"/>
            <a:ext cx="8555039" cy="525528"/>
          </a:xfrm>
        </p:spPr>
        <p:txBody>
          <a:bodyPr/>
          <a:lstStyle>
            <a:lvl1pPr>
              <a:defRPr baseline="0">
                <a:solidFill>
                  <a:schemeClr val="tx1"/>
                </a:solidFill>
              </a:defRPr>
            </a:lvl1pPr>
          </a:lstStyle>
          <a:p>
            <a:r>
              <a:rPr lang="en-US" dirty="0"/>
              <a:t>Header 16pt – 2 COLUMNS </a:t>
            </a:r>
            <a:r>
              <a:rPr lang="en-US" dirty="0" err="1"/>
              <a:t>w</a:t>
            </a:r>
            <a:r>
              <a:rPr lang="en-US" dirty="0"/>
              <a:t>-HEADERS</a:t>
            </a:r>
          </a:p>
        </p:txBody>
      </p:sp>
      <p:sp>
        <p:nvSpPr>
          <p:cNvPr id="10" name="Text Placeholder 17"/>
          <p:cNvSpPr>
            <a:spLocks noGrp="1"/>
          </p:cNvSpPr>
          <p:nvPr>
            <p:ph type="body" sz="quarter" idx="16" hasCustomPrompt="1"/>
          </p:nvPr>
        </p:nvSpPr>
        <p:spPr>
          <a:xfrm>
            <a:off x="292111" y="1109372"/>
            <a:ext cx="4130675"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1" name="Text Placeholder 17"/>
          <p:cNvSpPr>
            <a:spLocks noGrp="1"/>
          </p:cNvSpPr>
          <p:nvPr>
            <p:ph type="body" sz="quarter" idx="17" hasCustomPrompt="1"/>
          </p:nvPr>
        </p:nvSpPr>
        <p:spPr>
          <a:xfrm>
            <a:off x="4725282" y="1109372"/>
            <a:ext cx="4121856"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2" name="Content Placeholder 5"/>
          <p:cNvSpPr>
            <a:spLocks noGrp="1"/>
          </p:cNvSpPr>
          <p:nvPr>
            <p:ph sz="quarter" idx="12" hasCustomPrompt="1"/>
          </p:nvPr>
        </p:nvSpPr>
        <p:spPr>
          <a:xfrm>
            <a:off x="292112" y="1727542"/>
            <a:ext cx="4130675" cy="3023846"/>
          </a:xfrm>
        </p:spPr>
        <p:txBody>
          <a:bodyPr/>
          <a:lstStyle>
            <a:lvl1pPr>
              <a:spcBef>
                <a:spcPts val="1000"/>
              </a:spcBef>
              <a:defRPr sz="1600" baseline="0">
                <a:solidFill>
                  <a:schemeClr val="tx1"/>
                </a:solidFill>
              </a:defRPr>
            </a:lvl1pPr>
            <a:lvl2pPr marL="169815" indent="-115852">
              <a:defRPr sz="1600">
                <a:solidFill>
                  <a:schemeClr val="tx1"/>
                </a:solidFill>
              </a:defRPr>
            </a:lvl2pPr>
            <a:lvl3pPr marL="377717" indent="-163465">
              <a:defRPr sz="1500">
                <a:solidFill>
                  <a:schemeClr val="tx1"/>
                </a:solidFill>
              </a:defRPr>
            </a:lvl3pPr>
            <a:lvl4pPr marL="533244" indent="-123789">
              <a:tabLst/>
              <a:defRPr sz="1400">
                <a:solidFill>
                  <a:schemeClr val="tx1"/>
                </a:solidFill>
              </a:defRPr>
            </a:lvl4pPr>
            <a:lvl5pPr marL="723684" indent="-153950">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8" hasCustomPrompt="1"/>
          </p:nvPr>
        </p:nvSpPr>
        <p:spPr>
          <a:xfrm>
            <a:off x="4725294" y="1727542"/>
            <a:ext cx="4130675" cy="3023846"/>
          </a:xfrm>
        </p:spPr>
        <p:txBody>
          <a:bodyPr/>
          <a:lstStyle>
            <a:lvl1pPr>
              <a:spcBef>
                <a:spcPts val="1000"/>
              </a:spcBef>
              <a:defRPr sz="1600" baseline="0">
                <a:solidFill>
                  <a:schemeClr val="tx1"/>
                </a:solidFill>
              </a:defRPr>
            </a:lvl1pPr>
            <a:lvl2pPr marL="169815" indent="-115852">
              <a:defRPr sz="1600">
                <a:solidFill>
                  <a:schemeClr val="tx1"/>
                </a:solidFill>
              </a:defRPr>
            </a:lvl2pPr>
            <a:lvl3pPr marL="377717" indent="-163465">
              <a:defRPr sz="1500">
                <a:solidFill>
                  <a:schemeClr val="tx1"/>
                </a:solidFill>
              </a:defRPr>
            </a:lvl3pPr>
            <a:lvl4pPr marL="533244" indent="-123789">
              <a:tabLst/>
              <a:defRPr sz="1400">
                <a:solidFill>
                  <a:schemeClr val="tx1"/>
                </a:solidFill>
              </a:defRPr>
            </a:lvl4pPr>
            <a:lvl5pPr marL="723684" indent="-153950">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48106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rgbClr val="000000"/>
                </a:solidFill>
              </a:defRPr>
            </a:lvl1pPr>
          </a:lstStyle>
          <a:p>
            <a:r>
              <a:rPr lang="en-US" dirty="0"/>
              <a:t>Header Left 16pt – 1 IMAGE LOWER, WHITE</a:t>
            </a:r>
          </a:p>
        </p:txBody>
      </p:sp>
      <p:sp>
        <p:nvSpPr>
          <p:cNvPr id="7" name="Content Placeholder 5"/>
          <p:cNvSpPr>
            <a:spLocks noGrp="1"/>
          </p:cNvSpPr>
          <p:nvPr>
            <p:ph sz="quarter" idx="12" hasCustomPrompt="1"/>
          </p:nvPr>
        </p:nvSpPr>
        <p:spPr>
          <a:xfrm>
            <a:off x="4719639" y="234151"/>
            <a:ext cx="4127500" cy="779462"/>
          </a:xfrm>
        </p:spPr>
        <p:txBody>
          <a:bodyPr/>
          <a:lstStyle>
            <a:lvl1pPr>
              <a:lnSpc>
                <a:spcPct val="100000"/>
              </a:lnSpc>
              <a:spcBef>
                <a:spcPts val="400"/>
              </a:spcBef>
              <a:defRPr sz="1000" b="0" baseline="0">
                <a:solidFill>
                  <a:schemeClr val="tx1"/>
                </a:solidFill>
                <a:latin typeface="Arial"/>
                <a:cs typeface="Arial"/>
              </a:defRPr>
            </a:lvl1pPr>
            <a:lvl2pPr marL="114264" indent="-79351">
              <a:lnSpc>
                <a:spcPct val="100000"/>
              </a:lnSpc>
              <a:spcBef>
                <a:spcPts val="0"/>
              </a:spcBef>
              <a:defRPr sz="1000">
                <a:solidFill>
                  <a:schemeClr val="tx1"/>
                </a:solidFill>
                <a:latin typeface="Arial"/>
              </a:defRPr>
            </a:lvl2pPr>
            <a:lvl3pPr marL="241228" indent="-84114">
              <a:lnSpc>
                <a:spcPct val="100000"/>
              </a:lnSpc>
              <a:spcBef>
                <a:spcPts val="0"/>
              </a:spcBef>
              <a:tabLst/>
              <a:defRPr sz="900">
                <a:solidFill>
                  <a:schemeClr val="tx1"/>
                </a:solidFill>
                <a:latin typeface="Arial"/>
              </a:defRPr>
            </a:lvl3pPr>
            <a:lvl4pPr marL="317404" indent="-65070">
              <a:lnSpc>
                <a:spcPct val="100000"/>
              </a:lnSpc>
              <a:spcBef>
                <a:spcPts val="0"/>
              </a:spcBef>
              <a:tabLst/>
              <a:defRPr sz="800">
                <a:solidFill>
                  <a:schemeClr val="tx1"/>
                </a:solidFill>
                <a:latin typeface="Arial"/>
              </a:defRPr>
            </a:lvl4pPr>
            <a:lvl5pPr marL="423737" indent="-82526">
              <a:lnSpc>
                <a:spcPct val="100000"/>
              </a:lnSpc>
              <a:spcBef>
                <a:spcPts val="0"/>
              </a:spcBef>
              <a:defRPr sz="700">
                <a:solidFill>
                  <a:schemeClr val="tx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89815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grpSp>
        <p:nvGrpSpPr>
          <p:cNvPr id="11" name="Group 10"/>
          <p:cNvGrpSpPr/>
          <p:nvPr/>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81" y="208436"/>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r="36491"/>
          <a:stretch/>
        </p:blipFill>
        <p:spPr>
          <a:xfrm>
            <a:off x="7219940" y="184371"/>
            <a:ext cx="1033413" cy="338458"/>
          </a:xfrm>
          <a:prstGeom prst="rect">
            <a:avLst/>
          </a:prstGeom>
        </p:spPr>
      </p:pic>
    </p:spTree>
    <p:extLst>
      <p:ext uri="{BB962C8B-B14F-4D97-AF65-F5344CB8AC3E}">
        <p14:creationId xmlns:p14="http://schemas.microsoft.com/office/powerpoint/2010/main" val="388740297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70978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rgbClr val="1771EA"/>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solidFill>
                  <a:schemeClr val="bg1"/>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chemeClr val="bg1"/>
                </a:solidFill>
              </a:defRPr>
            </a:lvl1pPr>
          </a:lstStyle>
          <a:p>
            <a:r>
              <a:rPr lang="en-US" dirty="0"/>
              <a:t>Header Left 16pt – 1 IMAGE LOWER, WHITE</a:t>
            </a:r>
          </a:p>
        </p:txBody>
      </p:sp>
      <p:sp>
        <p:nvSpPr>
          <p:cNvPr id="6" name="Content Placeholder 5"/>
          <p:cNvSpPr>
            <a:spLocks noGrp="1"/>
          </p:cNvSpPr>
          <p:nvPr>
            <p:ph sz="quarter" idx="12" hasCustomPrompt="1"/>
          </p:nvPr>
        </p:nvSpPr>
        <p:spPr>
          <a:xfrm>
            <a:off x="4719639" y="234151"/>
            <a:ext cx="4127500" cy="779462"/>
          </a:xfrm>
        </p:spPr>
        <p:txBody>
          <a:bodyPr/>
          <a:lstStyle>
            <a:lvl1pPr>
              <a:lnSpc>
                <a:spcPct val="100000"/>
              </a:lnSpc>
              <a:spcBef>
                <a:spcPts val="400"/>
              </a:spcBef>
              <a:defRPr sz="1000" b="0" baseline="0">
                <a:solidFill>
                  <a:schemeClr val="bg1"/>
                </a:solidFill>
                <a:latin typeface="Arial"/>
                <a:cs typeface="Arial"/>
              </a:defRPr>
            </a:lvl1pPr>
            <a:lvl2pPr marL="114264" indent="-79351">
              <a:lnSpc>
                <a:spcPct val="100000"/>
              </a:lnSpc>
              <a:spcBef>
                <a:spcPts val="0"/>
              </a:spcBef>
              <a:defRPr sz="1000">
                <a:solidFill>
                  <a:schemeClr val="bg1"/>
                </a:solidFill>
                <a:latin typeface="Arial"/>
              </a:defRPr>
            </a:lvl2pPr>
            <a:lvl3pPr marL="241228" indent="-84114">
              <a:lnSpc>
                <a:spcPct val="100000"/>
              </a:lnSpc>
              <a:spcBef>
                <a:spcPts val="0"/>
              </a:spcBef>
              <a:tabLst/>
              <a:defRPr sz="900">
                <a:solidFill>
                  <a:schemeClr val="bg1"/>
                </a:solidFill>
                <a:latin typeface="Arial"/>
              </a:defRPr>
            </a:lvl3pPr>
            <a:lvl4pPr marL="317404" indent="-65070">
              <a:lnSpc>
                <a:spcPct val="100000"/>
              </a:lnSpc>
              <a:spcBef>
                <a:spcPts val="0"/>
              </a:spcBef>
              <a:tabLst/>
              <a:defRPr sz="800">
                <a:solidFill>
                  <a:schemeClr val="bg1"/>
                </a:solidFill>
                <a:latin typeface="Arial"/>
              </a:defRPr>
            </a:lvl4pPr>
            <a:lvl5pPr marL="423737" indent="-82526">
              <a:lnSpc>
                <a:spcPct val="100000"/>
              </a:lnSpc>
              <a:spcBef>
                <a:spcPts val="0"/>
              </a:spcBef>
              <a:defRPr sz="700">
                <a:solidFill>
                  <a:schemeClr val="bg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220746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solidFill>
          <a:srgbClr val="1771EA"/>
        </a:solid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1754271" y="0"/>
            <a:ext cx="7389730" cy="5143500"/>
          </a:xfrm>
          <a:solidFill>
            <a:schemeClr val="bg1"/>
          </a:solidFill>
        </p:spPr>
        <p:txBody>
          <a:bodyPr/>
          <a:lstStyle>
            <a:lvl1pPr>
              <a:defRPr sz="1200" b="0" i="1">
                <a:solidFill>
                  <a:srgbClr val="1A154C"/>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13" name="Content Placeholder 5"/>
          <p:cNvSpPr>
            <a:spLocks noGrp="1"/>
          </p:cNvSpPr>
          <p:nvPr>
            <p:ph sz="quarter" idx="12" hasCustomPrompt="1"/>
          </p:nvPr>
        </p:nvSpPr>
        <p:spPr>
          <a:xfrm>
            <a:off x="287340" y="1106008"/>
            <a:ext cx="1311472" cy="3645380"/>
          </a:xfrm>
        </p:spPr>
        <p:txBody>
          <a:bodyPr/>
          <a:lstStyle>
            <a:lvl1pPr>
              <a:lnSpc>
                <a:spcPct val="100000"/>
              </a:lnSpc>
              <a:spcBef>
                <a:spcPts val="400"/>
              </a:spcBef>
              <a:defRPr sz="1000" b="0" baseline="0">
                <a:solidFill>
                  <a:srgbClr val="FFFFFF"/>
                </a:solidFill>
                <a:latin typeface="Arial"/>
                <a:cs typeface="Arial"/>
              </a:defRPr>
            </a:lvl1pPr>
            <a:lvl2pPr marL="114264" indent="-79351">
              <a:lnSpc>
                <a:spcPct val="100000"/>
              </a:lnSpc>
              <a:spcBef>
                <a:spcPts val="0"/>
              </a:spcBef>
              <a:defRPr sz="1000">
                <a:solidFill>
                  <a:srgbClr val="FFFFFF"/>
                </a:solidFill>
                <a:latin typeface="Arial"/>
              </a:defRPr>
            </a:lvl2pPr>
            <a:lvl3pPr marL="241228" indent="-84114">
              <a:lnSpc>
                <a:spcPct val="100000"/>
              </a:lnSpc>
              <a:spcBef>
                <a:spcPts val="0"/>
              </a:spcBef>
              <a:tabLst/>
              <a:defRPr sz="900">
                <a:solidFill>
                  <a:srgbClr val="FFFFFF"/>
                </a:solidFill>
                <a:latin typeface="Arial"/>
              </a:defRPr>
            </a:lvl3pPr>
            <a:lvl4pPr marL="317404" indent="-65070">
              <a:lnSpc>
                <a:spcPct val="100000"/>
              </a:lnSpc>
              <a:spcBef>
                <a:spcPts val="0"/>
              </a:spcBef>
              <a:tabLst/>
              <a:defRPr sz="800">
                <a:solidFill>
                  <a:srgbClr val="FFFFFF"/>
                </a:solidFill>
                <a:latin typeface="Arial"/>
              </a:defRPr>
            </a:lvl4pPr>
            <a:lvl5pPr marL="423737" indent="-82526">
              <a:lnSpc>
                <a:spcPct val="100000"/>
              </a:lnSpc>
              <a:spcBef>
                <a:spcPts val="0"/>
              </a:spcBef>
              <a:defRPr sz="700">
                <a:solidFill>
                  <a:srgbClr val="FFFFFF"/>
                </a:solidFill>
                <a:latin typeface="Arial"/>
              </a:defRPr>
            </a:lvl5pPr>
          </a:lstStyle>
          <a:p>
            <a:pPr lvl="0"/>
            <a:r>
              <a:rPr lang="en-US" dirty="0"/>
              <a:t>10pt </a:t>
            </a:r>
            <a:r>
              <a:rPr lang="en-US" dirty="0" err="1"/>
              <a:t>para</a:t>
            </a:r>
            <a:r>
              <a:rPr lang="en-US" dirty="0"/>
              <a:t>, </a:t>
            </a:r>
            <a:r>
              <a:rPr lang="en-US" dirty="0" err="1"/>
              <a:t>ident</a:t>
            </a:r>
            <a:r>
              <a:rPr lang="en-US" dirty="0"/>
              <a:t>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8"/>
          <p:cNvSpPr>
            <a:spLocks noGrp="1"/>
          </p:cNvSpPr>
          <p:nvPr>
            <p:ph type="title" hasCustomPrompt="1"/>
          </p:nvPr>
        </p:nvSpPr>
        <p:spPr>
          <a:xfrm>
            <a:off x="293689" y="238819"/>
            <a:ext cx="1306512" cy="525716"/>
          </a:xfrm>
        </p:spPr>
        <p:txBody>
          <a:bodyPr/>
          <a:lstStyle>
            <a:lvl1pPr>
              <a:lnSpc>
                <a:spcPct val="92000"/>
              </a:lnSpc>
              <a:defRPr sz="1200" baseline="0">
                <a:solidFill>
                  <a:schemeClr val="bg1"/>
                </a:solidFill>
              </a:defRPr>
            </a:lvl1pPr>
          </a:lstStyle>
          <a:p>
            <a:r>
              <a:rPr lang="en-US" dirty="0"/>
              <a:t>Header 12pt – 1 IMAGE 10pt LEFT, WHITE</a:t>
            </a:r>
          </a:p>
        </p:txBody>
      </p:sp>
    </p:spTree>
    <p:extLst>
      <p:ext uri="{BB962C8B-B14F-4D97-AF65-F5344CB8AC3E}">
        <p14:creationId xmlns:p14="http://schemas.microsoft.com/office/powerpoint/2010/main" val="424389810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90113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Vertical Title and Text">
    <p:bg>
      <p:bgPr>
        <a:solidFill>
          <a:srgbClr val="24215F"/>
        </a:solidFill>
        <a:effectLst/>
      </p:bgPr>
    </p:bg>
    <p:spTree>
      <p:nvGrpSpPr>
        <p:cNvPr id="1" name=""/>
        <p:cNvGrpSpPr/>
        <p:nvPr/>
      </p:nvGrpSpPr>
      <p:grpSpPr>
        <a:xfrm>
          <a:off x="0" y="0"/>
          <a:ext cx="0" cy="0"/>
          <a:chOff x="0" y="0"/>
          <a:chExt cx="0" cy="0"/>
        </a:xfrm>
      </p:grpSpPr>
      <p:pic>
        <p:nvPicPr>
          <p:cNvPr id="18"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13" y="0"/>
            <a:ext cx="9169715" cy="5162550"/>
          </a:xfrm>
          <a:prstGeom prst="rect">
            <a:avLst/>
          </a:prstGeom>
        </p:spPr>
      </p:pic>
      <p:sp>
        <p:nvSpPr>
          <p:cNvPr id="22" name="Rectangle 21"/>
          <p:cNvSpPr/>
          <p:nvPr userDrawn="1"/>
        </p:nvSpPr>
        <p:spPr>
          <a:xfrm>
            <a:off x="126533" y="4397010"/>
            <a:ext cx="1500909" cy="74649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defTabSz="457058" fontAlgn="auto">
              <a:spcBef>
                <a:spcPts val="0"/>
              </a:spcBef>
              <a:spcAft>
                <a:spcPts val="0"/>
              </a:spcAft>
            </a:pPr>
            <a:endParaRPr lang="en-US" sz="1800">
              <a:solidFill>
                <a:prstClr val="white"/>
              </a:solidFill>
            </a:endParaRPr>
          </a:p>
        </p:txBody>
      </p:sp>
      <p:grpSp>
        <p:nvGrpSpPr>
          <p:cNvPr id="8" name="组合 12"/>
          <p:cNvGrpSpPr>
            <a:grpSpLocks/>
          </p:cNvGrpSpPr>
          <p:nvPr userDrawn="1"/>
        </p:nvGrpSpPr>
        <p:grpSpPr bwMode="auto">
          <a:xfrm>
            <a:off x="847416" y="2104268"/>
            <a:ext cx="3198503" cy="1558599"/>
            <a:chOff x="3481537" y="1273911"/>
            <a:chExt cx="3201023" cy="1563794"/>
          </a:xfrm>
        </p:grpSpPr>
        <p:sp>
          <p:nvSpPr>
            <p:cNvPr id="9" name="Rectangle 4"/>
            <p:cNvSpPr>
              <a:spLocks/>
            </p:cNvSpPr>
            <p:nvPr/>
          </p:nvSpPr>
          <p:spPr bwMode="auto">
            <a:xfrm>
              <a:off x="4408605" y="1435314"/>
              <a:ext cx="2021375" cy="74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fontAlgn="auto">
                <a:spcBef>
                  <a:spcPts val="0"/>
                </a:spcBef>
                <a:spcAft>
                  <a:spcPts val="0"/>
                </a:spcAft>
              </a:pPr>
              <a:r>
                <a:rPr lang="en-US" altLang="zh-CN" sz="480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145985" y="2218633"/>
              <a:ext cx="807347" cy="22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fontAlgn="auto">
                <a:spcBef>
                  <a:spcPts val="0"/>
                </a:spcBef>
                <a:spcAft>
                  <a:spcPts val="0"/>
                </a:spcAft>
              </a:pPr>
              <a:r>
                <a:rPr lang="en-US" altLang="zh-CN" sz="140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481537" y="1274681"/>
              <a:ext cx="924057" cy="55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fontAlgn="auto">
                <a:spcBef>
                  <a:spcPts val="0"/>
                </a:spcBef>
                <a:spcAft>
                  <a:spcPts val="0"/>
                </a:spcAft>
              </a:pPr>
              <a:r>
                <a:rPr lang="zh-CN" altLang="en-US" sz="360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192920" y="2096579"/>
              <a:ext cx="1232076" cy="74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fontAlgn="auto">
                <a:spcBef>
                  <a:spcPts val="0"/>
                </a:spcBef>
                <a:spcAft>
                  <a:spcPts val="0"/>
                </a:spcAft>
              </a:pPr>
              <a:r>
                <a:rPr lang="zh-CN" altLang="en-US" sz="480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142464" y="1273911"/>
              <a:ext cx="1540096" cy="37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fontAlgn="auto">
                <a:spcBef>
                  <a:spcPts val="0"/>
                </a:spcBef>
                <a:spcAft>
                  <a:spcPts val="0"/>
                </a:spcAft>
              </a:pPr>
              <a:r>
                <a:rPr lang="zh-CN" altLang="en-US" sz="240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535318" y="1890315"/>
              <a:ext cx="501734" cy="27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60" fontAlgn="auto">
                <a:spcBef>
                  <a:spcPts val="0"/>
                </a:spcBef>
                <a:spcAft>
                  <a:spcPts val="0"/>
                </a:spcAft>
              </a:pPr>
              <a:r>
                <a:rPr lang="en-US" altLang="zh-CN" sz="1800" kern="0">
                  <a:solidFill>
                    <a:srgbClr val="FFFFFF"/>
                  </a:solidFill>
                  <a:latin typeface="Arial" charset="0"/>
                  <a:ea typeface="Helvetica Neue"/>
                  <a:cs typeface="宋体" charset="-122"/>
                  <a:sym typeface="Arial" charset="0"/>
                </a:rPr>
                <a:t>ขอบคุณ</a:t>
              </a:r>
            </a:p>
          </p:txBody>
        </p:sp>
      </p:grpSp>
      <p:sp>
        <p:nvSpPr>
          <p:cNvPr id="15" name="Rectangle 37"/>
          <p:cNvSpPr/>
          <p:nvPr userDrawn="1"/>
        </p:nvSpPr>
        <p:spPr bwMode="auto">
          <a:xfrm>
            <a:off x="856193" y="4741878"/>
            <a:ext cx="2875380" cy="304800"/>
          </a:xfrm>
          <a:prstGeom prst="rect">
            <a:avLst/>
          </a:prstGeom>
          <a:noFill/>
          <a:ln>
            <a:noFill/>
          </a:ln>
        </p:spPr>
        <p:txBody>
          <a:bodyPr lIns="0" tIns="0" rIns="0" bIns="0" anchor="ctr"/>
          <a:lstStyle/>
          <a:p>
            <a:pPr defTabSz="457058" fontAlgn="auto">
              <a:spcBef>
                <a:spcPts val="0"/>
              </a:spcBef>
              <a:spcAft>
                <a:spcPts val="0"/>
              </a:spcAft>
            </a:pP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版权所有</a:t>
            </a:r>
            <a:r>
              <a:rPr lang="en-US" altLang="zh-CN" sz="700" dirty="0">
                <a:solidFill>
                  <a:prstClr val="white">
                    <a:alpha val="50000"/>
                  </a:prstClr>
                </a:solidFill>
                <a:latin typeface="微软雅黑" pitchFamily="34" charset="-122"/>
                <a:ea typeface="微软雅黑" pitchFamily="34" charset="-122"/>
                <a:cs typeface="微软雅黑"/>
                <a:sym typeface="Helvetica Neue" charset="0"/>
              </a:rPr>
              <a:t>©1993-2016 </a:t>
            </a: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userDrawn="1"/>
        </p:nvSpPr>
        <p:spPr bwMode="auto">
          <a:xfrm>
            <a:off x="7270067" y="4778130"/>
            <a:ext cx="1622425" cy="250031"/>
          </a:xfrm>
          <a:prstGeom prst="rect">
            <a:avLst/>
          </a:prstGeom>
          <a:noFill/>
          <a:ln>
            <a:noFill/>
          </a:ln>
        </p:spPr>
        <p:txBody>
          <a:bodyPr lIns="55703" tIns="6668" rIns="55703"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defTabSz="457058" fontAlgn="auto">
              <a:lnSpc>
                <a:spcPts val="1050"/>
              </a:lnSpc>
              <a:spcBef>
                <a:spcPts val="0"/>
              </a:spcBef>
              <a:spcAft>
                <a:spcPts val="0"/>
              </a:spcAft>
            </a:pPr>
            <a:r>
              <a:rPr kumimoji="0" lang="en-US" altLang="zh-CN" sz="700" dirty="0">
                <a:solidFill>
                  <a:prstClr val="white">
                    <a:alpha val="50000"/>
                  </a:prstClr>
                </a:solidFill>
                <a:latin typeface="微软雅黑" pitchFamily="34" charset="-122"/>
                <a:ea typeface="微软雅黑" pitchFamily="34" charset="-122"/>
              </a:rPr>
              <a:t>①</a:t>
            </a:r>
            <a:r>
              <a:rPr kumimoji="0" lang="zh-CN" altLang="en-US" sz="700" dirty="0">
                <a:solidFill>
                  <a:prstClr val="white">
                    <a:alpha val="50000"/>
                  </a:prstClr>
                </a:solidFill>
                <a:latin typeface="微软雅黑" pitchFamily="34" charset="-122"/>
                <a:ea typeface="微软雅黑" pitchFamily="34" charset="-122"/>
              </a:rPr>
              <a:t> 绝密信息 严禁泄露</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3597" y="91566"/>
            <a:ext cx="1885004" cy="1059984"/>
          </a:xfrm>
          <a:prstGeom prst="rect">
            <a:avLst/>
          </a:prstGeom>
        </p:spPr>
      </p:pic>
    </p:spTree>
    <p:extLst>
      <p:ext uri="{BB962C8B-B14F-4D97-AF65-F5344CB8AC3E}">
        <p14:creationId xmlns:p14="http://schemas.microsoft.com/office/powerpoint/2010/main" val="297121737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Picture 2" descr="171102_interbrand_kingdee_visual-0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29" y="0"/>
            <a:ext cx="9130473" cy="5143500"/>
          </a:xfrm>
          <a:prstGeom prst="rect">
            <a:avLst/>
          </a:prstGeom>
        </p:spPr>
      </p:pic>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5467" y="172468"/>
            <a:ext cx="8403269" cy="525528"/>
          </a:xfrm>
        </p:spPr>
        <p:txBody>
          <a:bodyPr/>
          <a:lstStyle>
            <a:lvl1pPr>
              <a:defRPr sz="2000" baseline="0">
                <a:solidFill>
                  <a:srgbClr val="1771EA"/>
                </a:solidFill>
                <a:latin typeface="Microsoft YaHei" charset="-122"/>
                <a:ea typeface="Microsoft YaHei" charset="-122"/>
                <a:cs typeface="Microsoft YaHei" charset="-122"/>
              </a:defRPr>
            </a:lvl1pPr>
          </a:lstStyle>
          <a:p>
            <a:r>
              <a:rPr lang="en-US" dirty="0"/>
              <a:t>Header 16pt – CONTENT, BULLET/DASH 16pt</a:t>
            </a:r>
          </a:p>
        </p:txBody>
      </p:sp>
      <p:pic>
        <p:nvPicPr>
          <p:cNvPr id="21" name="图片 20"/>
          <p:cNvPicPr>
            <a:picLocks noChangeAspect="1"/>
          </p:cNvPicPr>
          <p:nvPr userDrawn="1"/>
        </p:nvPicPr>
        <p:blipFill rotWithShape="1">
          <a:blip r:embed="rId3" cstate="print">
            <a:extLst>
              <a:ext uri="{28A0092B-C50C-407E-A947-70E740481C1C}">
                <a14:useLocalDpi xmlns:a14="http://schemas.microsoft.com/office/drawing/2010/main" val="0"/>
              </a:ext>
            </a:extLst>
          </a:blip>
          <a:srcRect r="33572"/>
          <a:stretch/>
        </p:blipFill>
        <p:spPr>
          <a:xfrm>
            <a:off x="7219939" y="184371"/>
            <a:ext cx="1080914" cy="338458"/>
          </a:xfrm>
          <a:prstGeom prst="rect">
            <a:avLst/>
          </a:prstGeom>
        </p:spPr>
      </p:pic>
    </p:spTree>
    <p:extLst>
      <p:ext uri="{BB962C8B-B14F-4D97-AF65-F5344CB8AC3E}">
        <p14:creationId xmlns:p14="http://schemas.microsoft.com/office/powerpoint/2010/main" val="258446757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3880"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20" name="Picture 19" descr="171102_interbrand_kingdee_visual-09.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10259" y="1976009"/>
            <a:ext cx="3529584" cy="2164080"/>
          </a:xfrm>
          <a:prstGeom prst="rect">
            <a:avLst/>
          </a:prstGeom>
        </p:spPr>
      </p:pic>
      <p:sp>
        <p:nvSpPr>
          <p:cNvPr id="22" name="Rectangle 21"/>
          <p:cNvSpPr/>
          <p:nvPr userDrawn="1"/>
        </p:nvSpPr>
        <p:spPr>
          <a:xfrm>
            <a:off x="12" y="4735043"/>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18" tIns="45709" rIns="91418" bIns="45709" rtlCol="0" anchor="ctr"/>
          <a:lstStyle/>
          <a:p>
            <a:pPr algn="ctr" defTabSz="457070" fontAlgn="auto">
              <a:spcBef>
                <a:spcPts val="0"/>
              </a:spcBef>
              <a:spcAft>
                <a:spcPts val="0"/>
              </a:spcAft>
            </a:pPr>
            <a:endParaRPr lang="en-US" sz="1800">
              <a:solidFill>
                <a:srgbClr val="1771EA"/>
              </a:solidFill>
            </a:endParaRPr>
          </a:p>
        </p:txBody>
      </p:sp>
      <p:sp>
        <p:nvSpPr>
          <p:cNvPr id="23" name="Text Box 5"/>
          <p:cNvSpPr txBox="1">
            <a:spLocks noChangeArrowheads="1"/>
          </p:cNvSpPr>
          <p:nvPr userDrawn="1"/>
        </p:nvSpPr>
        <p:spPr bwMode="auto">
          <a:xfrm>
            <a:off x="443870" y="4924536"/>
            <a:ext cx="230187"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070" fontAlgn="auto">
              <a:spcBef>
                <a:spcPct val="50000"/>
              </a:spcBef>
              <a:spcAft>
                <a:spcPts val="0"/>
              </a:spcAft>
              <a:defRPr/>
            </a:pPr>
            <a:fld id="{046AD7C7-DE3F-5E43-A3A8-CA80750AE375}" type="slidenum">
              <a:rPr kumimoji="0" lang="en-US" altLang="zh-CN" sz="800" smtClean="0">
                <a:solidFill>
                  <a:prstClr val="white"/>
                </a:solidFill>
                <a:latin typeface="Arial"/>
                <a:cs typeface="Arial"/>
              </a:rPr>
              <a:pPr defTabSz="457070" fontAlgn="auto">
                <a:spcBef>
                  <a:spcPct val="50000"/>
                </a:spcBef>
                <a:spcAft>
                  <a:spcPts val="0"/>
                </a:spcAft>
                <a:defRPr/>
              </a:pPr>
              <a:t>‹#›</a:t>
            </a:fld>
            <a:endParaRPr kumimoji="0" lang="en-US" altLang="zh-CN" sz="800" dirty="0" smtClean="0">
              <a:solidFill>
                <a:prstClr val="white"/>
              </a:solidFill>
              <a:latin typeface="Arial"/>
              <a:cs typeface="Arial"/>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17764" y="186030"/>
            <a:ext cx="1627200" cy="338458"/>
          </a:xfrm>
          <a:prstGeom prst="rect">
            <a:avLst/>
          </a:prstGeom>
        </p:spPr>
      </p:pic>
    </p:spTree>
    <p:extLst>
      <p:ext uri="{BB962C8B-B14F-4D97-AF65-F5344CB8AC3E}">
        <p14:creationId xmlns:p14="http://schemas.microsoft.com/office/powerpoint/2010/main" val="128614000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80" y="208436"/>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r="36491"/>
          <a:stretch/>
        </p:blipFill>
        <p:spPr>
          <a:xfrm>
            <a:off x="7219940" y="184371"/>
            <a:ext cx="1033413" cy="338458"/>
          </a:xfrm>
          <a:prstGeom prst="rect">
            <a:avLst/>
          </a:prstGeom>
        </p:spPr>
      </p:pic>
    </p:spTree>
    <p:extLst>
      <p:ext uri="{BB962C8B-B14F-4D97-AF65-F5344CB8AC3E}">
        <p14:creationId xmlns:p14="http://schemas.microsoft.com/office/powerpoint/2010/main" val="195493039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2994" indent="-119030">
              <a:defRPr sz="1200">
                <a:solidFill>
                  <a:schemeClr val="bg1"/>
                </a:solidFill>
                <a:latin typeface="Microsoft YaHei" charset="-122"/>
                <a:ea typeface="Microsoft YaHei" charset="-122"/>
                <a:cs typeface="Microsoft YaHei" charset="-122"/>
              </a:defRPr>
            </a:lvl2pPr>
            <a:lvl3pPr marL="368201" indent="-153953">
              <a:defRPr sz="1200">
                <a:solidFill>
                  <a:schemeClr val="bg1"/>
                </a:solidFill>
                <a:latin typeface="Microsoft YaHei" charset="-122"/>
                <a:ea typeface="Microsoft YaHei" charset="-122"/>
                <a:cs typeface="Microsoft YaHei" charset="-122"/>
              </a:defRPr>
            </a:lvl3pPr>
            <a:lvl4pPr marL="533257" indent="-123792">
              <a:tabLst/>
              <a:defRPr sz="1200">
                <a:solidFill>
                  <a:schemeClr val="bg1"/>
                </a:solidFill>
                <a:latin typeface="Microsoft YaHei" charset="-122"/>
                <a:ea typeface="Microsoft YaHei" charset="-122"/>
                <a:cs typeface="Microsoft YaHei" charset="-122"/>
              </a:defRPr>
            </a:lvl4pPr>
            <a:lvl5pPr marL="730052" indent="-160294">
              <a:defRPr sz="1200">
                <a:solidFill>
                  <a:schemeClr val="bg1"/>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80"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341730651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2994" indent="-119030">
              <a:defRPr sz="1200">
                <a:solidFill>
                  <a:srgbClr val="FFFFFF"/>
                </a:solidFill>
                <a:latin typeface="Microsoft YaHei" charset="-122"/>
                <a:ea typeface="Microsoft YaHei" charset="-122"/>
                <a:cs typeface="Microsoft YaHei" charset="-122"/>
              </a:defRPr>
            </a:lvl2pPr>
            <a:lvl3pPr marL="368201" indent="-153953">
              <a:defRPr sz="1200">
                <a:solidFill>
                  <a:srgbClr val="FFFFFF"/>
                </a:solidFill>
                <a:latin typeface="Microsoft YaHei" charset="-122"/>
                <a:ea typeface="Microsoft YaHei" charset="-122"/>
                <a:cs typeface="Microsoft YaHei" charset="-122"/>
              </a:defRPr>
            </a:lvl3pPr>
            <a:lvl4pPr marL="533257" indent="-123792">
              <a:tabLst/>
              <a:defRPr sz="1200">
                <a:solidFill>
                  <a:srgbClr val="FFFFFF"/>
                </a:solidFill>
                <a:latin typeface="Microsoft YaHei" charset="-122"/>
                <a:ea typeface="Microsoft YaHei" charset="-122"/>
                <a:cs typeface="Microsoft YaHei" charset="-122"/>
              </a:defRPr>
            </a:lvl4pPr>
            <a:lvl5pPr marL="730052" indent="-160294">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80"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37787469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比较">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2990" indent="-119027">
              <a:defRPr sz="1200">
                <a:solidFill>
                  <a:schemeClr val="bg1"/>
                </a:solidFill>
                <a:latin typeface="Microsoft YaHei" charset="-122"/>
                <a:ea typeface="Microsoft YaHei" charset="-122"/>
                <a:cs typeface="Microsoft YaHei" charset="-122"/>
              </a:defRPr>
            </a:lvl2pPr>
            <a:lvl3pPr marL="368192" indent="-153950">
              <a:defRPr sz="1200">
                <a:solidFill>
                  <a:schemeClr val="bg1"/>
                </a:solidFill>
                <a:latin typeface="Microsoft YaHei" charset="-122"/>
                <a:ea typeface="Microsoft YaHei" charset="-122"/>
                <a:cs typeface="Microsoft YaHei" charset="-122"/>
              </a:defRPr>
            </a:lvl3pPr>
            <a:lvl4pPr marL="533244" indent="-123789">
              <a:tabLst/>
              <a:defRPr sz="1200">
                <a:solidFill>
                  <a:schemeClr val="bg1"/>
                </a:solidFill>
                <a:latin typeface="Microsoft YaHei" charset="-122"/>
                <a:ea typeface="Microsoft YaHei" charset="-122"/>
                <a:cs typeface="Microsoft YaHei" charset="-122"/>
              </a:defRPr>
            </a:lvl4pPr>
            <a:lvl5pPr marL="730034" indent="-160290">
              <a:defRPr sz="1200">
                <a:solidFill>
                  <a:schemeClr val="bg1"/>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81"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2994" indent="-119030">
              <a:defRPr sz="1200">
                <a:solidFill>
                  <a:srgbClr val="FFFFFF"/>
                </a:solidFill>
                <a:latin typeface="Microsoft YaHei" charset="-122"/>
                <a:ea typeface="Microsoft YaHei" charset="-122"/>
                <a:cs typeface="Microsoft YaHei" charset="-122"/>
              </a:defRPr>
            </a:lvl2pPr>
            <a:lvl3pPr marL="368201" indent="-153953">
              <a:defRPr sz="1200">
                <a:solidFill>
                  <a:srgbClr val="FFFFFF"/>
                </a:solidFill>
                <a:latin typeface="Microsoft YaHei" charset="-122"/>
                <a:ea typeface="Microsoft YaHei" charset="-122"/>
                <a:cs typeface="Microsoft YaHei" charset="-122"/>
              </a:defRPr>
            </a:lvl3pPr>
            <a:lvl4pPr marL="533257" indent="-123792">
              <a:tabLst/>
              <a:defRPr sz="1200">
                <a:solidFill>
                  <a:srgbClr val="FFFFFF"/>
                </a:solidFill>
                <a:latin typeface="Microsoft YaHei" charset="-122"/>
                <a:ea typeface="Microsoft YaHei" charset="-122"/>
                <a:cs typeface="Microsoft YaHei" charset="-122"/>
              </a:defRPr>
            </a:lvl4pPr>
            <a:lvl5pPr marL="730052" indent="-160294">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80"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163429586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80"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sp>
        <p:nvSpPr>
          <p:cNvPr id="10" name="Rectangle 9"/>
          <p:cNvSpPr/>
          <p:nvPr userDrawn="1"/>
        </p:nvSpPr>
        <p:spPr>
          <a:xfrm>
            <a:off x="12" y="4735043"/>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18" tIns="45709" rIns="91418" bIns="45709" rtlCol="0" anchor="ctr"/>
          <a:lstStyle/>
          <a:p>
            <a:pPr algn="ctr" defTabSz="457070" fontAlgn="auto">
              <a:spcBef>
                <a:spcPts val="0"/>
              </a:spcBef>
              <a:spcAft>
                <a:spcPts val="0"/>
              </a:spcAft>
            </a:pPr>
            <a:endParaRPr lang="en-US" sz="1800">
              <a:solidFill>
                <a:srgbClr val="1771EA"/>
              </a:solidFill>
            </a:endParaRPr>
          </a:p>
        </p:txBody>
      </p:sp>
      <p:sp>
        <p:nvSpPr>
          <p:cNvPr id="11" name="Text Box 5"/>
          <p:cNvSpPr txBox="1">
            <a:spLocks noChangeArrowheads="1"/>
          </p:cNvSpPr>
          <p:nvPr userDrawn="1"/>
        </p:nvSpPr>
        <p:spPr bwMode="auto">
          <a:xfrm>
            <a:off x="443870" y="4924536"/>
            <a:ext cx="230187"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070" fontAlgn="auto">
              <a:spcBef>
                <a:spcPct val="50000"/>
              </a:spcBef>
              <a:spcAft>
                <a:spcPts val="0"/>
              </a:spcAft>
              <a:defRPr/>
            </a:pPr>
            <a:fld id="{046AD7C7-DE3F-5E43-A3A8-CA80750AE375}" type="slidenum">
              <a:rPr kumimoji="0" lang="en-US" altLang="zh-CN" sz="800" smtClean="0">
                <a:solidFill>
                  <a:prstClr val="white"/>
                </a:solidFill>
                <a:latin typeface="Arial"/>
                <a:cs typeface="Arial"/>
              </a:rPr>
              <a:pPr defTabSz="457070" fontAlgn="auto">
                <a:spcBef>
                  <a:spcPct val="50000"/>
                </a:spcBef>
                <a:spcAft>
                  <a:spcPts val="0"/>
                </a:spcAft>
                <a:defRPr/>
              </a:pPr>
              <a:t>‹#›</a:t>
            </a:fld>
            <a:endParaRPr kumimoji="0" lang="en-US" altLang="zh-CN" sz="800" dirty="0" smtClean="0">
              <a:solidFill>
                <a:prstClr val="white"/>
              </a:solidFill>
              <a:latin typeface="Arial"/>
              <a:cs typeface="Arial"/>
            </a:endParaRPr>
          </a:p>
        </p:txBody>
      </p:sp>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2994" indent="-119030">
              <a:defRPr sz="1200">
                <a:solidFill>
                  <a:srgbClr val="FFFFFF"/>
                </a:solidFill>
                <a:latin typeface="Microsoft YaHei" charset="-122"/>
                <a:ea typeface="Microsoft YaHei" charset="-122"/>
                <a:cs typeface="Microsoft YaHei" charset="-122"/>
              </a:defRPr>
            </a:lvl2pPr>
            <a:lvl3pPr marL="368201" indent="-153953">
              <a:defRPr sz="1200">
                <a:solidFill>
                  <a:srgbClr val="FFFFFF"/>
                </a:solidFill>
                <a:latin typeface="Microsoft YaHei" charset="-122"/>
                <a:ea typeface="Microsoft YaHei" charset="-122"/>
                <a:cs typeface="Microsoft YaHei" charset="-122"/>
              </a:defRPr>
            </a:lvl3pPr>
            <a:lvl4pPr marL="533257" indent="-123792">
              <a:tabLst/>
              <a:defRPr sz="1200">
                <a:solidFill>
                  <a:srgbClr val="FFFFFF"/>
                </a:solidFill>
                <a:latin typeface="Microsoft YaHei" charset="-122"/>
                <a:ea typeface="Microsoft YaHei" charset="-122"/>
                <a:cs typeface="Microsoft YaHei" charset="-122"/>
              </a:defRPr>
            </a:lvl4pPr>
            <a:lvl5pPr marL="730052" indent="-160294">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187887775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15077"/>
            <a:ext cx="8417186" cy="4539497"/>
          </a:xfrm>
        </p:spPr>
        <p:txBody>
          <a:bodyPr/>
          <a:lstStyle>
            <a:lvl1pPr>
              <a:defRPr sz="4900" baseline="0">
                <a:solidFill>
                  <a:schemeClr val="bg1"/>
                </a:solidFill>
                <a:latin typeface="Microsoft YaHei" charset="-122"/>
                <a:ea typeface="Microsoft YaHei" charset="-122"/>
                <a:cs typeface="Microsoft YaHei" charset="-122"/>
              </a:defRPr>
            </a:lvl1pPr>
          </a:lstStyle>
          <a:p>
            <a:r>
              <a:rPr lang="en-US" dirty="0"/>
              <a:t>Header </a:t>
            </a:r>
            <a:r>
              <a:rPr lang="en-US" altLang="zh-CN" dirty="0" smtClean="0"/>
              <a:t>49</a:t>
            </a:r>
            <a:r>
              <a:rPr lang="en-US" dirty="0" smtClean="0"/>
              <a:t>pt – </a:t>
            </a:r>
            <a:br>
              <a:rPr lang="en-US" dirty="0" smtClean="0"/>
            </a:br>
            <a:r>
              <a:rPr lang="en-US" dirty="0" smtClean="0"/>
              <a:t>CONTENT</a:t>
            </a:r>
            <a:r>
              <a:rPr lang="en-US" dirty="0"/>
              <a:t>, </a:t>
            </a:r>
            <a:r>
              <a:rPr lang="en-US" dirty="0" smtClean="0"/>
              <a:t/>
            </a:r>
            <a:br>
              <a:rPr lang="en-US" dirty="0" smtClean="0"/>
            </a:br>
            <a:r>
              <a:rPr lang="en-US" dirty="0" smtClean="0"/>
              <a:t>BULLET</a:t>
            </a:r>
            <a:r>
              <a:rPr lang="en-US" dirty="0"/>
              <a:t>/DASH </a:t>
            </a:r>
            <a:r>
              <a:rPr lang="en-US" altLang="zh-CN" dirty="0" smtClean="0"/>
              <a:t>49</a:t>
            </a:r>
            <a:r>
              <a:rPr lang="en-US" dirty="0" smtClean="0"/>
              <a:t>pt</a:t>
            </a:r>
            <a:endParaRPr lang="en-US" dirty="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187253156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2110" y="222590"/>
            <a:ext cx="8555039" cy="525528"/>
          </a:xfrm>
        </p:spPr>
        <p:txBody>
          <a:bodyPr/>
          <a:lstStyle>
            <a:lvl1pPr>
              <a:defRPr baseline="0">
                <a:solidFill>
                  <a:schemeClr val="tx1"/>
                </a:solidFill>
              </a:defRPr>
            </a:lvl1pPr>
          </a:lstStyle>
          <a:p>
            <a:r>
              <a:rPr lang="en-US" dirty="0"/>
              <a:t>Header 16pt – 2 COLUMNS </a:t>
            </a:r>
            <a:r>
              <a:rPr lang="en-US" dirty="0" err="1"/>
              <a:t>w</a:t>
            </a:r>
            <a:r>
              <a:rPr lang="en-US" dirty="0"/>
              <a:t>-HEADERS</a:t>
            </a:r>
          </a:p>
        </p:txBody>
      </p:sp>
      <p:sp>
        <p:nvSpPr>
          <p:cNvPr id="10" name="Text Placeholder 17"/>
          <p:cNvSpPr>
            <a:spLocks noGrp="1"/>
          </p:cNvSpPr>
          <p:nvPr>
            <p:ph type="body" sz="quarter" idx="16" hasCustomPrompt="1"/>
          </p:nvPr>
        </p:nvSpPr>
        <p:spPr>
          <a:xfrm>
            <a:off x="292110" y="1109372"/>
            <a:ext cx="4130675"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1" name="Text Placeholder 17"/>
          <p:cNvSpPr>
            <a:spLocks noGrp="1"/>
          </p:cNvSpPr>
          <p:nvPr>
            <p:ph type="body" sz="quarter" idx="17" hasCustomPrompt="1"/>
          </p:nvPr>
        </p:nvSpPr>
        <p:spPr>
          <a:xfrm>
            <a:off x="4725282" y="1109372"/>
            <a:ext cx="4121856"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2" name="Content Placeholder 5"/>
          <p:cNvSpPr>
            <a:spLocks noGrp="1"/>
          </p:cNvSpPr>
          <p:nvPr>
            <p:ph sz="quarter" idx="12" hasCustomPrompt="1"/>
          </p:nvPr>
        </p:nvSpPr>
        <p:spPr>
          <a:xfrm>
            <a:off x="292111" y="1727542"/>
            <a:ext cx="4130675" cy="3023846"/>
          </a:xfrm>
        </p:spPr>
        <p:txBody>
          <a:bodyPr/>
          <a:lstStyle>
            <a:lvl1pPr>
              <a:spcBef>
                <a:spcPts val="1000"/>
              </a:spcBef>
              <a:defRPr sz="1600" baseline="0">
                <a:solidFill>
                  <a:schemeClr val="tx1"/>
                </a:solidFill>
              </a:defRPr>
            </a:lvl1pPr>
            <a:lvl2pPr marL="169819" indent="-115855">
              <a:defRPr sz="1600">
                <a:solidFill>
                  <a:schemeClr val="tx1"/>
                </a:solidFill>
              </a:defRPr>
            </a:lvl2pPr>
            <a:lvl3pPr marL="377726" indent="-163469">
              <a:defRPr sz="1500">
                <a:solidFill>
                  <a:schemeClr val="tx1"/>
                </a:solidFill>
              </a:defRPr>
            </a:lvl3pPr>
            <a:lvl4pPr marL="533257" indent="-123792">
              <a:tabLst/>
              <a:defRPr sz="1400">
                <a:solidFill>
                  <a:schemeClr val="tx1"/>
                </a:solidFill>
              </a:defRPr>
            </a:lvl4pPr>
            <a:lvl5pPr marL="723702" indent="-153953">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8" hasCustomPrompt="1"/>
          </p:nvPr>
        </p:nvSpPr>
        <p:spPr>
          <a:xfrm>
            <a:off x="4725293" y="1727542"/>
            <a:ext cx="4130675" cy="3023846"/>
          </a:xfrm>
        </p:spPr>
        <p:txBody>
          <a:bodyPr/>
          <a:lstStyle>
            <a:lvl1pPr>
              <a:spcBef>
                <a:spcPts val="1000"/>
              </a:spcBef>
              <a:defRPr sz="1600" baseline="0">
                <a:solidFill>
                  <a:schemeClr val="tx1"/>
                </a:solidFill>
              </a:defRPr>
            </a:lvl1pPr>
            <a:lvl2pPr marL="169819" indent="-115855">
              <a:defRPr sz="1600">
                <a:solidFill>
                  <a:schemeClr val="tx1"/>
                </a:solidFill>
              </a:defRPr>
            </a:lvl2pPr>
            <a:lvl3pPr marL="377726" indent="-163469">
              <a:defRPr sz="1500">
                <a:solidFill>
                  <a:schemeClr val="tx1"/>
                </a:solidFill>
              </a:defRPr>
            </a:lvl3pPr>
            <a:lvl4pPr marL="533257" indent="-123792">
              <a:tabLst/>
              <a:defRPr sz="1400">
                <a:solidFill>
                  <a:schemeClr val="tx1"/>
                </a:solidFill>
              </a:defRPr>
            </a:lvl4pPr>
            <a:lvl5pPr marL="723702" indent="-153953">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608263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rgbClr val="000000"/>
                </a:solidFill>
              </a:defRPr>
            </a:lvl1pPr>
          </a:lstStyle>
          <a:p>
            <a:r>
              <a:rPr lang="en-US" dirty="0"/>
              <a:t>Header Left 16pt – 1 IMAGE LOWER, WHITE</a:t>
            </a:r>
          </a:p>
        </p:txBody>
      </p:sp>
      <p:sp>
        <p:nvSpPr>
          <p:cNvPr id="7" name="Content Placeholder 5"/>
          <p:cNvSpPr>
            <a:spLocks noGrp="1"/>
          </p:cNvSpPr>
          <p:nvPr>
            <p:ph sz="quarter" idx="12" hasCustomPrompt="1"/>
          </p:nvPr>
        </p:nvSpPr>
        <p:spPr>
          <a:xfrm>
            <a:off x="4719639" y="234151"/>
            <a:ext cx="4127500" cy="779462"/>
          </a:xfrm>
        </p:spPr>
        <p:txBody>
          <a:bodyPr/>
          <a:lstStyle>
            <a:lvl1pPr>
              <a:lnSpc>
                <a:spcPct val="100000"/>
              </a:lnSpc>
              <a:spcBef>
                <a:spcPts val="400"/>
              </a:spcBef>
              <a:defRPr sz="1000" b="0" baseline="0">
                <a:solidFill>
                  <a:schemeClr val="tx1"/>
                </a:solidFill>
                <a:latin typeface="Arial"/>
                <a:cs typeface="Arial"/>
              </a:defRPr>
            </a:lvl1pPr>
            <a:lvl2pPr marL="114267" indent="-79353">
              <a:lnSpc>
                <a:spcPct val="100000"/>
              </a:lnSpc>
              <a:spcBef>
                <a:spcPts val="0"/>
              </a:spcBef>
              <a:defRPr sz="1000">
                <a:solidFill>
                  <a:schemeClr val="tx1"/>
                </a:solidFill>
                <a:latin typeface="Arial"/>
              </a:defRPr>
            </a:lvl2pPr>
            <a:lvl3pPr marL="241234" indent="-84116">
              <a:lnSpc>
                <a:spcPct val="100000"/>
              </a:lnSpc>
              <a:spcBef>
                <a:spcPts val="0"/>
              </a:spcBef>
              <a:tabLst/>
              <a:defRPr sz="900">
                <a:solidFill>
                  <a:schemeClr val="tx1"/>
                </a:solidFill>
                <a:latin typeface="Arial"/>
              </a:defRPr>
            </a:lvl3pPr>
            <a:lvl4pPr marL="317412" indent="-65072">
              <a:lnSpc>
                <a:spcPct val="100000"/>
              </a:lnSpc>
              <a:spcBef>
                <a:spcPts val="0"/>
              </a:spcBef>
              <a:tabLst/>
              <a:defRPr sz="800">
                <a:solidFill>
                  <a:schemeClr val="tx1"/>
                </a:solidFill>
                <a:latin typeface="Arial"/>
              </a:defRPr>
            </a:lvl4pPr>
            <a:lvl5pPr marL="423748" indent="-82528">
              <a:lnSpc>
                <a:spcPct val="100000"/>
              </a:lnSpc>
              <a:spcBef>
                <a:spcPts val="0"/>
              </a:spcBef>
              <a:defRPr sz="700">
                <a:solidFill>
                  <a:schemeClr val="tx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948129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358107"/>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rgbClr val="1771EA"/>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solidFill>
                  <a:schemeClr val="bg1"/>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chemeClr val="bg1"/>
                </a:solidFill>
              </a:defRPr>
            </a:lvl1pPr>
          </a:lstStyle>
          <a:p>
            <a:r>
              <a:rPr lang="en-US" dirty="0"/>
              <a:t>Header Left 16pt – 1 IMAGE LOWER, WHITE</a:t>
            </a:r>
          </a:p>
        </p:txBody>
      </p:sp>
      <p:sp>
        <p:nvSpPr>
          <p:cNvPr id="6" name="Content Placeholder 5"/>
          <p:cNvSpPr>
            <a:spLocks noGrp="1"/>
          </p:cNvSpPr>
          <p:nvPr>
            <p:ph sz="quarter" idx="12" hasCustomPrompt="1"/>
          </p:nvPr>
        </p:nvSpPr>
        <p:spPr>
          <a:xfrm>
            <a:off x="4719639" y="234151"/>
            <a:ext cx="4127500" cy="779462"/>
          </a:xfrm>
        </p:spPr>
        <p:txBody>
          <a:bodyPr/>
          <a:lstStyle>
            <a:lvl1pPr>
              <a:lnSpc>
                <a:spcPct val="100000"/>
              </a:lnSpc>
              <a:spcBef>
                <a:spcPts val="400"/>
              </a:spcBef>
              <a:defRPr sz="1000" b="0" baseline="0">
                <a:solidFill>
                  <a:schemeClr val="bg1"/>
                </a:solidFill>
                <a:latin typeface="Arial"/>
                <a:cs typeface="Arial"/>
              </a:defRPr>
            </a:lvl1pPr>
            <a:lvl2pPr marL="114267" indent="-79353">
              <a:lnSpc>
                <a:spcPct val="100000"/>
              </a:lnSpc>
              <a:spcBef>
                <a:spcPts val="0"/>
              </a:spcBef>
              <a:defRPr sz="1000">
                <a:solidFill>
                  <a:schemeClr val="bg1"/>
                </a:solidFill>
                <a:latin typeface="Arial"/>
              </a:defRPr>
            </a:lvl2pPr>
            <a:lvl3pPr marL="241234" indent="-84116">
              <a:lnSpc>
                <a:spcPct val="100000"/>
              </a:lnSpc>
              <a:spcBef>
                <a:spcPts val="0"/>
              </a:spcBef>
              <a:tabLst/>
              <a:defRPr sz="900">
                <a:solidFill>
                  <a:schemeClr val="bg1"/>
                </a:solidFill>
                <a:latin typeface="Arial"/>
              </a:defRPr>
            </a:lvl3pPr>
            <a:lvl4pPr marL="317412" indent="-65072">
              <a:lnSpc>
                <a:spcPct val="100000"/>
              </a:lnSpc>
              <a:spcBef>
                <a:spcPts val="0"/>
              </a:spcBef>
              <a:tabLst/>
              <a:defRPr sz="800">
                <a:solidFill>
                  <a:schemeClr val="bg1"/>
                </a:solidFill>
                <a:latin typeface="Arial"/>
              </a:defRPr>
            </a:lvl4pPr>
            <a:lvl5pPr marL="423748" indent="-82528">
              <a:lnSpc>
                <a:spcPct val="100000"/>
              </a:lnSpc>
              <a:spcBef>
                <a:spcPts val="0"/>
              </a:spcBef>
              <a:defRPr sz="700">
                <a:solidFill>
                  <a:schemeClr val="bg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844553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solidFill>
          <a:srgbClr val="1771EA"/>
        </a:solid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1754271" y="0"/>
            <a:ext cx="7389730" cy="5143500"/>
          </a:xfrm>
          <a:solidFill>
            <a:schemeClr val="bg1"/>
          </a:solidFill>
        </p:spPr>
        <p:txBody>
          <a:bodyPr/>
          <a:lstStyle>
            <a:lvl1pPr>
              <a:defRPr sz="1200" b="0" i="1">
                <a:solidFill>
                  <a:srgbClr val="1A154C"/>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13" name="Content Placeholder 5"/>
          <p:cNvSpPr>
            <a:spLocks noGrp="1"/>
          </p:cNvSpPr>
          <p:nvPr>
            <p:ph sz="quarter" idx="12" hasCustomPrompt="1"/>
          </p:nvPr>
        </p:nvSpPr>
        <p:spPr>
          <a:xfrm>
            <a:off x="287340" y="1106008"/>
            <a:ext cx="1311472" cy="3645380"/>
          </a:xfrm>
        </p:spPr>
        <p:txBody>
          <a:bodyPr/>
          <a:lstStyle>
            <a:lvl1pPr>
              <a:lnSpc>
                <a:spcPct val="100000"/>
              </a:lnSpc>
              <a:spcBef>
                <a:spcPts val="400"/>
              </a:spcBef>
              <a:defRPr sz="1000" b="0" baseline="0">
                <a:solidFill>
                  <a:srgbClr val="FFFFFF"/>
                </a:solidFill>
                <a:latin typeface="Arial"/>
                <a:cs typeface="Arial"/>
              </a:defRPr>
            </a:lvl1pPr>
            <a:lvl2pPr marL="114267" indent="-79353">
              <a:lnSpc>
                <a:spcPct val="100000"/>
              </a:lnSpc>
              <a:spcBef>
                <a:spcPts val="0"/>
              </a:spcBef>
              <a:defRPr sz="1000">
                <a:solidFill>
                  <a:srgbClr val="FFFFFF"/>
                </a:solidFill>
                <a:latin typeface="Arial"/>
              </a:defRPr>
            </a:lvl2pPr>
            <a:lvl3pPr marL="241234" indent="-84116">
              <a:lnSpc>
                <a:spcPct val="100000"/>
              </a:lnSpc>
              <a:spcBef>
                <a:spcPts val="0"/>
              </a:spcBef>
              <a:tabLst/>
              <a:defRPr sz="900">
                <a:solidFill>
                  <a:srgbClr val="FFFFFF"/>
                </a:solidFill>
                <a:latin typeface="Arial"/>
              </a:defRPr>
            </a:lvl3pPr>
            <a:lvl4pPr marL="317412" indent="-65072">
              <a:lnSpc>
                <a:spcPct val="100000"/>
              </a:lnSpc>
              <a:spcBef>
                <a:spcPts val="0"/>
              </a:spcBef>
              <a:tabLst/>
              <a:defRPr sz="800">
                <a:solidFill>
                  <a:srgbClr val="FFFFFF"/>
                </a:solidFill>
                <a:latin typeface="Arial"/>
              </a:defRPr>
            </a:lvl4pPr>
            <a:lvl5pPr marL="423748" indent="-82528">
              <a:lnSpc>
                <a:spcPct val="100000"/>
              </a:lnSpc>
              <a:spcBef>
                <a:spcPts val="0"/>
              </a:spcBef>
              <a:defRPr sz="700">
                <a:solidFill>
                  <a:srgbClr val="FFFFFF"/>
                </a:solidFill>
                <a:latin typeface="Arial"/>
              </a:defRPr>
            </a:lvl5pPr>
          </a:lstStyle>
          <a:p>
            <a:pPr lvl="0"/>
            <a:r>
              <a:rPr lang="en-US" dirty="0"/>
              <a:t>10pt </a:t>
            </a:r>
            <a:r>
              <a:rPr lang="en-US" dirty="0" err="1"/>
              <a:t>para</a:t>
            </a:r>
            <a:r>
              <a:rPr lang="en-US" dirty="0"/>
              <a:t>, </a:t>
            </a:r>
            <a:r>
              <a:rPr lang="en-US" dirty="0" err="1"/>
              <a:t>ident</a:t>
            </a:r>
            <a:r>
              <a:rPr lang="en-US" dirty="0"/>
              <a:t>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8"/>
          <p:cNvSpPr>
            <a:spLocks noGrp="1"/>
          </p:cNvSpPr>
          <p:nvPr>
            <p:ph type="title" hasCustomPrompt="1"/>
          </p:nvPr>
        </p:nvSpPr>
        <p:spPr>
          <a:xfrm>
            <a:off x="293689" y="238819"/>
            <a:ext cx="1306512" cy="525716"/>
          </a:xfrm>
        </p:spPr>
        <p:txBody>
          <a:bodyPr/>
          <a:lstStyle>
            <a:lvl1pPr>
              <a:lnSpc>
                <a:spcPct val="92000"/>
              </a:lnSpc>
              <a:defRPr sz="1200" baseline="0">
                <a:solidFill>
                  <a:schemeClr val="bg1"/>
                </a:solidFill>
              </a:defRPr>
            </a:lvl1pPr>
          </a:lstStyle>
          <a:p>
            <a:r>
              <a:rPr lang="en-US" dirty="0"/>
              <a:t>Header 12pt – 1 IMAGE 10pt LEFT, WHITE</a:t>
            </a:r>
          </a:p>
        </p:txBody>
      </p:sp>
    </p:spTree>
    <p:extLst>
      <p:ext uri="{BB962C8B-B14F-4D97-AF65-F5344CB8AC3E}">
        <p14:creationId xmlns:p14="http://schemas.microsoft.com/office/powerpoint/2010/main" val="3109736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460291"/>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Vertical Title and Text">
    <p:bg>
      <p:bgPr>
        <a:solidFill>
          <a:srgbClr val="24215F"/>
        </a:solidFill>
        <a:effectLst/>
      </p:bgPr>
    </p:bg>
    <p:spTree>
      <p:nvGrpSpPr>
        <p:cNvPr id="1" name=""/>
        <p:cNvGrpSpPr/>
        <p:nvPr/>
      </p:nvGrpSpPr>
      <p:grpSpPr>
        <a:xfrm>
          <a:off x="0" y="0"/>
          <a:ext cx="0" cy="0"/>
          <a:chOff x="0" y="0"/>
          <a:chExt cx="0" cy="0"/>
        </a:xfrm>
      </p:grpSpPr>
      <p:pic>
        <p:nvPicPr>
          <p:cNvPr id="18"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13" y="0"/>
            <a:ext cx="9169715" cy="5162550"/>
          </a:xfrm>
          <a:prstGeom prst="rect">
            <a:avLst/>
          </a:prstGeom>
        </p:spPr>
      </p:pic>
      <p:sp>
        <p:nvSpPr>
          <p:cNvPr id="22" name="Rectangle 21"/>
          <p:cNvSpPr/>
          <p:nvPr userDrawn="1"/>
        </p:nvSpPr>
        <p:spPr>
          <a:xfrm>
            <a:off x="126533" y="4397010"/>
            <a:ext cx="1500909" cy="74649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18" tIns="45709" rIns="91418" bIns="45709" rtlCol="0" anchor="ctr"/>
          <a:lstStyle/>
          <a:p>
            <a:pPr algn="ctr" defTabSz="457070" fontAlgn="auto">
              <a:spcBef>
                <a:spcPts val="0"/>
              </a:spcBef>
              <a:spcAft>
                <a:spcPts val="0"/>
              </a:spcAft>
            </a:pPr>
            <a:endParaRPr lang="en-US" sz="1800">
              <a:solidFill>
                <a:prstClr val="white"/>
              </a:solidFill>
            </a:endParaRPr>
          </a:p>
        </p:txBody>
      </p:sp>
      <p:grpSp>
        <p:nvGrpSpPr>
          <p:cNvPr id="8" name="组合 12"/>
          <p:cNvGrpSpPr>
            <a:grpSpLocks/>
          </p:cNvGrpSpPr>
          <p:nvPr userDrawn="1"/>
        </p:nvGrpSpPr>
        <p:grpSpPr bwMode="auto">
          <a:xfrm>
            <a:off x="847415" y="2104268"/>
            <a:ext cx="3198503" cy="1558599"/>
            <a:chOff x="3481537" y="1273911"/>
            <a:chExt cx="3201023" cy="1563794"/>
          </a:xfrm>
        </p:grpSpPr>
        <p:sp>
          <p:nvSpPr>
            <p:cNvPr id="9" name="Rectangle 4"/>
            <p:cNvSpPr>
              <a:spLocks/>
            </p:cNvSpPr>
            <p:nvPr/>
          </p:nvSpPr>
          <p:spPr bwMode="auto">
            <a:xfrm>
              <a:off x="4408605" y="1435314"/>
              <a:ext cx="2021375" cy="74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81" fontAlgn="auto">
                <a:spcBef>
                  <a:spcPts val="0"/>
                </a:spcBef>
                <a:spcAft>
                  <a:spcPts val="0"/>
                </a:spcAft>
              </a:pPr>
              <a:r>
                <a:rPr lang="en-US" altLang="zh-CN" sz="480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145985" y="2218633"/>
              <a:ext cx="807347" cy="22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81" fontAlgn="auto">
                <a:spcBef>
                  <a:spcPts val="0"/>
                </a:spcBef>
                <a:spcAft>
                  <a:spcPts val="0"/>
                </a:spcAft>
              </a:pPr>
              <a:r>
                <a:rPr lang="en-US" altLang="zh-CN" sz="140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481537" y="1274681"/>
              <a:ext cx="924057" cy="55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81" fontAlgn="auto">
                <a:spcBef>
                  <a:spcPts val="0"/>
                </a:spcBef>
                <a:spcAft>
                  <a:spcPts val="0"/>
                </a:spcAft>
              </a:pPr>
              <a:r>
                <a:rPr lang="zh-CN" altLang="en-US" sz="360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192920" y="2096579"/>
              <a:ext cx="1232076" cy="74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81" fontAlgn="auto">
                <a:spcBef>
                  <a:spcPts val="0"/>
                </a:spcBef>
                <a:spcAft>
                  <a:spcPts val="0"/>
                </a:spcAft>
              </a:pPr>
              <a:r>
                <a:rPr lang="zh-CN" altLang="en-US" sz="480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142464" y="1273911"/>
              <a:ext cx="1540096" cy="37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81" fontAlgn="auto">
                <a:spcBef>
                  <a:spcPts val="0"/>
                </a:spcBef>
                <a:spcAft>
                  <a:spcPts val="0"/>
                </a:spcAft>
              </a:pPr>
              <a:r>
                <a:rPr lang="zh-CN" altLang="en-US" sz="240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535318" y="1890315"/>
              <a:ext cx="501734" cy="27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281" fontAlgn="auto">
                <a:spcBef>
                  <a:spcPts val="0"/>
                </a:spcBef>
                <a:spcAft>
                  <a:spcPts val="0"/>
                </a:spcAft>
              </a:pPr>
              <a:r>
                <a:rPr lang="en-US" altLang="zh-CN" sz="1800" kern="0">
                  <a:solidFill>
                    <a:srgbClr val="FFFFFF"/>
                  </a:solidFill>
                  <a:latin typeface="Arial" charset="0"/>
                  <a:ea typeface="Helvetica Neue"/>
                  <a:cs typeface="宋体" charset="-122"/>
                  <a:sym typeface="Arial" charset="0"/>
                </a:rPr>
                <a:t>ขอบคุณ</a:t>
              </a:r>
            </a:p>
          </p:txBody>
        </p:sp>
      </p:grpSp>
      <p:sp>
        <p:nvSpPr>
          <p:cNvPr id="15" name="Rectangle 37"/>
          <p:cNvSpPr/>
          <p:nvPr userDrawn="1"/>
        </p:nvSpPr>
        <p:spPr bwMode="auto">
          <a:xfrm>
            <a:off x="856193" y="4741878"/>
            <a:ext cx="2875380" cy="304800"/>
          </a:xfrm>
          <a:prstGeom prst="rect">
            <a:avLst/>
          </a:prstGeom>
          <a:noFill/>
          <a:ln>
            <a:noFill/>
          </a:ln>
        </p:spPr>
        <p:txBody>
          <a:bodyPr lIns="0" tIns="0" rIns="0" bIns="0" anchor="ctr"/>
          <a:lstStyle/>
          <a:p>
            <a:pPr defTabSz="457070" fontAlgn="auto">
              <a:spcBef>
                <a:spcPts val="0"/>
              </a:spcBef>
              <a:spcAft>
                <a:spcPts val="0"/>
              </a:spcAft>
            </a:pP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版权所有</a:t>
            </a:r>
            <a:r>
              <a:rPr lang="en-US" altLang="zh-CN" sz="700" dirty="0">
                <a:solidFill>
                  <a:prstClr val="white">
                    <a:alpha val="50000"/>
                  </a:prstClr>
                </a:solidFill>
                <a:latin typeface="微软雅黑" pitchFamily="34" charset="-122"/>
                <a:ea typeface="微软雅黑" pitchFamily="34" charset="-122"/>
                <a:cs typeface="微软雅黑"/>
                <a:sym typeface="Helvetica Neue" charset="0"/>
              </a:rPr>
              <a:t>©1993-2016 </a:t>
            </a: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userDrawn="1"/>
        </p:nvSpPr>
        <p:spPr bwMode="auto">
          <a:xfrm>
            <a:off x="7270066" y="4778129"/>
            <a:ext cx="1622425" cy="250031"/>
          </a:xfrm>
          <a:prstGeom prst="rect">
            <a:avLst/>
          </a:prstGeom>
          <a:noFill/>
          <a:ln>
            <a:noFill/>
          </a:ln>
        </p:spPr>
        <p:txBody>
          <a:bodyPr lIns="55705" tIns="6668" rIns="55705"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defTabSz="457070" fontAlgn="auto">
              <a:lnSpc>
                <a:spcPts val="1050"/>
              </a:lnSpc>
              <a:spcBef>
                <a:spcPts val="0"/>
              </a:spcBef>
              <a:spcAft>
                <a:spcPts val="0"/>
              </a:spcAft>
            </a:pPr>
            <a:r>
              <a:rPr kumimoji="0" lang="en-US" altLang="zh-CN" sz="700" dirty="0">
                <a:solidFill>
                  <a:prstClr val="white">
                    <a:alpha val="50000"/>
                  </a:prstClr>
                </a:solidFill>
                <a:latin typeface="微软雅黑" pitchFamily="34" charset="-122"/>
                <a:ea typeface="微软雅黑" pitchFamily="34" charset="-122"/>
              </a:rPr>
              <a:t>①</a:t>
            </a:r>
            <a:r>
              <a:rPr kumimoji="0" lang="zh-CN" altLang="en-US" sz="700" dirty="0">
                <a:solidFill>
                  <a:prstClr val="white">
                    <a:alpha val="50000"/>
                  </a:prstClr>
                </a:solidFill>
                <a:latin typeface="微软雅黑" pitchFamily="34" charset="-122"/>
                <a:ea typeface="微软雅黑" pitchFamily="34" charset="-122"/>
              </a:rPr>
              <a:t> 绝密信息 严禁泄露</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3597" y="91566"/>
            <a:ext cx="1885004" cy="1059984"/>
          </a:xfrm>
          <a:prstGeom prst="rect">
            <a:avLst/>
          </a:prstGeom>
        </p:spPr>
      </p:pic>
    </p:spTree>
    <p:extLst>
      <p:ext uri="{BB962C8B-B14F-4D97-AF65-F5344CB8AC3E}">
        <p14:creationId xmlns:p14="http://schemas.microsoft.com/office/powerpoint/2010/main" val="33901081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2990" indent="-119027">
              <a:defRPr sz="1200">
                <a:solidFill>
                  <a:srgbClr val="FFFFFF"/>
                </a:solidFill>
                <a:latin typeface="Microsoft YaHei" charset="-122"/>
                <a:ea typeface="Microsoft YaHei" charset="-122"/>
                <a:cs typeface="Microsoft YaHei" charset="-122"/>
              </a:defRPr>
            </a:lvl2pPr>
            <a:lvl3pPr marL="368192" indent="-153950">
              <a:defRPr sz="1200">
                <a:solidFill>
                  <a:srgbClr val="FFFFFF"/>
                </a:solidFill>
                <a:latin typeface="Microsoft YaHei" charset="-122"/>
                <a:ea typeface="Microsoft YaHei" charset="-122"/>
                <a:cs typeface="Microsoft YaHei" charset="-122"/>
              </a:defRPr>
            </a:lvl3pPr>
            <a:lvl4pPr marL="533244" indent="-123789">
              <a:tabLst/>
              <a:defRPr sz="1200">
                <a:solidFill>
                  <a:srgbClr val="FFFFFF"/>
                </a:solidFill>
                <a:latin typeface="Microsoft YaHei" charset="-122"/>
                <a:ea typeface="Microsoft YaHei" charset="-122"/>
                <a:cs typeface="Microsoft YaHei" charset="-122"/>
              </a:defRPr>
            </a:lvl4pPr>
            <a:lvl5pPr marL="730034" indent="-160290">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81"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417215202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2990" indent="-119027">
              <a:defRPr sz="1200">
                <a:solidFill>
                  <a:srgbClr val="FFFFFF"/>
                </a:solidFill>
                <a:latin typeface="Microsoft YaHei" charset="-122"/>
                <a:ea typeface="Microsoft YaHei" charset="-122"/>
                <a:cs typeface="Microsoft YaHei" charset="-122"/>
              </a:defRPr>
            </a:lvl2pPr>
            <a:lvl3pPr marL="368192" indent="-153950">
              <a:defRPr sz="1200">
                <a:solidFill>
                  <a:srgbClr val="FFFFFF"/>
                </a:solidFill>
                <a:latin typeface="Microsoft YaHei" charset="-122"/>
                <a:ea typeface="Microsoft YaHei" charset="-122"/>
                <a:cs typeface="Microsoft YaHei" charset="-122"/>
              </a:defRPr>
            </a:lvl3pPr>
            <a:lvl4pPr marL="533244" indent="-123789">
              <a:tabLst/>
              <a:defRPr sz="1200">
                <a:solidFill>
                  <a:srgbClr val="FFFFFF"/>
                </a:solidFill>
                <a:latin typeface="Microsoft YaHei" charset="-122"/>
                <a:ea typeface="Microsoft YaHei" charset="-122"/>
                <a:cs typeface="Microsoft YaHei" charset="-122"/>
              </a:defRPr>
            </a:lvl4pPr>
            <a:lvl5pPr marL="730034" indent="-160290">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81"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292620446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81"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sp>
        <p:nvSpPr>
          <p:cNvPr id="10" name="Rectangle 9"/>
          <p:cNvSpPr/>
          <p:nvPr/>
        </p:nvSpPr>
        <p:spPr>
          <a:xfrm>
            <a:off x="13" y="4735043"/>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endParaRPr lang="en-US">
              <a:solidFill>
                <a:srgbClr val="1771EA"/>
              </a:solidFill>
            </a:endParaRPr>
          </a:p>
        </p:txBody>
      </p:sp>
      <p:sp>
        <p:nvSpPr>
          <p:cNvPr id="11" name="Text Box 5"/>
          <p:cNvSpPr txBox="1">
            <a:spLocks noChangeArrowheads="1"/>
          </p:cNvSpPr>
          <p:nvPr/>
        </p:nvSpPr>
        <p:spPr bwMode="auto">
          <a:xfrm>
            <a:off x="443870" y="4924536"/>
            <a:ext cx="230187"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l">
              <a:spcBef>
                <a:spcPct val="50000"/>
              </a:spcBef>
              <a:defRPr/>
            </a:pPr>
            <a:fld id="{046AD7C7-DE3F-5E43-A3A8-CA80750AE375}" type="slidenum">
              <a:rPr kumimoji="0" lang="en-US" altLang="zh-CN" sz="800" smtClean="0">
                <a:solidFill>
                  <a:schemeClr val="bg1"/>
                </a:solidFill>
                <a:latin typeface="Arial"/>
                <a:cs typeface="Arial"/>
              </a:rPr>
              <a:pPr algn="l">
                <a:spcBef>
                  <a:spcPct val="50000"/>
                </a:spcBef>
                <a:defRPr/>
              </a:pPr>
              <a:t>‹#›</a:t>
            </a:fld>
            <a:endParaRPr kumimoji="0" lang="en-US" altLang="zh-CN" sz="800" dirty="0" smtClean="0">
              <a:solidFill>
                <a:schemeClr val="bg1"/>
              </a:solidFill>
              <a:latin typeface="Arial"/>
              <a:cs typeface="Arial"/>
            </a:endParaRPr>
          </a:p>
        </p:txBody>
      </p:sp>
      <p:sp>
        <p:nvSpPr>
          <p:cNvPr id="7" name="Content Placeholder 5"/>
          <p:cNvSpPr>
            <a:spLocks noGrp="1"/>
          </p:cNvSpPr>
          <p:nvPr>
            <p:ph sz="quarter" idx="12" hasCustomPrompt="1"/>
          </p:nvPr>
        </p:nvSpPr>
        <p:spPr>
          <a:xfrm>
            <a:off x="443869" y="1079514"/>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2990" indent="-119027">
              <a:defRPr sz="1200">
                <a:solidFill>
                  <a:srgbClr val="FFFFFF"/>
                </a:solidFill>
                <a:latin typeface="Microsoft YaHei" charset="-122"/>
                <a:ea typeface="Microsoft YaHei" charset="-122"/>
                <a:cs typeface="Microsoft YaHei" charset="-122"/>
              </a:defRPr>
            </a:lvl2pPr>
            <a:lvl3pPr marL="368192" indent="-153950">
              <a:defRPr sz="1200">
                <a:solidFill>
                  <a:srgbClr val="FFFFFF"/>
                </a:solidFill>
                <a:latin typeface="Microsoft YaHei" charset="-122"/>
                <a:ea typeface="Microsoft YaHei" charset="-122"/>
                <a:cs typeface="Microsoft YaHei" charset="-122"/>
              </a:defRPr>
            </a:lvl3pPr>
            <a:lvl4pPr marL="533244" indent="-123789">
              <a:tabLst/>
              <a:defRPr sz="1200">
                <a:solidFill>
                  <a:srgbClr val="FFFFFF"/>
                </a:solidFill>
                <a:latin typeface="Microsoft YaHei" charset="-122"/>
                <a:ea typeface="Microsoft YaHei" charset="-122"/>
                <a:cs typeface="Microsoft YaHei" charset="-122"/>
              </a:defRPr>
            </a:lvl4pPr>
            <a:lvl5pPr marL="730034" indent="-160290">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3324480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15078"/>
            <a:ext cx="8417186" cy="4539497"/>
          </a:xfrm>
        </p:spPr>
        <p:txBody>
          <a:bodyPr/>
          <a:lstStyle>
            <a:lvl1pPr>
              <a:defRPr sz="4900" baseline="0">
                <a:solidFill>
                  <a:schemeClr val="bg1"/>
                </a:solidFill>
                <a:latin typeface="Microsoft YaHei" charset="-122"/>
                <a:ea typeface="Microsoft YaHei" charset="-122"/>
                <a:cs typeface="Microsoft YaHei" charset="-122"/>
              </a:defRPr>
            </a:lvl1pPr>
          </a:lstStyle>
          <a:p>
            <a:r>
              <a:rPr lang="en-US" dirty="0"/>
              <a:t>Header </a:t>
            </a:r>
            <a:r>
              <a:rPr lang="en-US" altLang="zh-CN" dirty="0" smtClean="0"/>
              <a:t>49</a:t>
            </a:r>
            <a:r>
              <a:rPr lang="en-US" dirty="0" smtClean="0"/>
              <a:t>pt – </a:t>
            </a:r>
            <a:br>
              <a:rPr lang="en-US" dirty="0" smtClean="0"/>
            </a:br>
            <a:r>
              <a:rPr lang="en-US" dirty="0" smtClean="0"/>
              <a:t>CONTENT</a:t>
            </a:r>
            <a:r>
              <a:rPr lang="en-US" dirty="0"/>
              <a:t>, </a:t>
            </a:r>
            <a:r>
              <a:rPr lang="en-US" dirty="0" smtClean="0"/>
              <a:t/>
            </a:r>
            <a:br>
              <a:rPr lang="en-US" dirty="0" smtClean="0"/>
            </a:br>
            <a:r>
              <a:rPr lang="en-US" dirty="0" smtClean="0"/>
              <a:t>BULLET</a:t>
            </a:r>
            <a:r>
              <a:rPr lang="en-US" dirty="0"/>
              <a:t>/DASH </a:t>
            </a:r>
            <a:r>
              <a:rPr lang="en-US" altLang="zh-CN" dirty="0" smtClean="0"/>
              <a:t>49</a:t>
            </a:r>
            <a:r>
              <a:rPr lang="en-US" dirty="0" smtClean="0"/>
              <a:t>pt</a:t>
            </a:r>
            <a:endParaRPr 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val="125099970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2111" y="222590"/>
            <a:ext cx="8555039" cy="525528"/>
          </a:xfrm>
        </p:spPr>
        <p:txBody>
          <a:bodyPr/>
          <a:lstStyle>
            <a:lvl1pPr>
              <a:defRPr baseline="0">
                <a:solidFill>
                  <a:schemeClr val="tx1"/>
                </a:solidFill>
              </a:defRPr>
            </a:lvl1pPr>
          </a:lstStyle>
          <a:p>
            <a:r>
              <a:rPr lang="en-US" dirty="0"/>
              <a:t>Header 16pt – 2 COLUMNS </a:t>
            </a:r>
            <a:r>
              <a:rPr lang="en-US" dirty="0" err="1"/>
              <a:t>w</a:t>
            </a:r>
            <a:r>
              <a:rPr lang="en-US" dirty="0"/>
              <a:t>-HEADERS</a:t>
            </a:r>
          </a:p>
        </p:txBody>
      </p:sp>
      <p:sp>
        <p:nvSpPr>
          <p:cNvPr id="10" name="Text Placeholder 17"/>
          <p:cNvSpPr>
            <a:spLocks noGrp="1"/>
          </p:cNvSpPr>
          <p:nvPr>
            <p:ph type="body" sz="quarter" idx="16" hasCustomPrompt="1"/>
          </p:nvPr>
        </p:nvSpPr>
        <p:spPr>
          <a:xfrm>
            <a:off x="292111" y="1109372"/>
            <a:ext cx="4130675"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1" name="Text Placeholder 17"/>
          <p:cNvSpPr>
            <a:spLocks noGrp="1"/>
          </p:cNvSpPr>
          <p:nvPr>
            <p:ph type="body" sz="quarter" idx="17" hasCustomPrompt="1"/>
          </p:nvPr>
        </p:nvSpPr>
        <p:spPr>
          <a:xfrm>
            <a:off x="4725282" y="1109372"/>
            <a:ext cx="4121856"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2" name="Content Placeholder 5"/>
          <p:cNvSpPr>
            <a:spLocks noGrp="1"/>
          </p:cNvSpPr>
          <p:nvPr>
            <p:ph sz="quarter" idx="12" hasCustomPrompt="1"/>
          </p:nvPr>
        </p:nvSpPr>
        <p:spPr>
          <a:xfrm>
            <a:off x="292112" y="1727542"/>
            <a:ext cx="4130675" cy="3023846"/>
          </a:xfrm>
        </p:spPr>
        <p:txBody>
          <a:bodyPr/>
          <a:lstStyle>
            <a:lvl1pPr>
              <a:spcBef>
                <a:spcPts val="1000"/>
              </a:spcBef>
              <a:defRPr sz="1600" baseline="0">
                <a:solidFill>
                  <a:schemeClr val="tx1"/>
                </a:solidFill>
              </a:defRPr>
            </a:lvl1pPr>
            <a:lvl2pPr marL="169815" indent="-115852">
              <a:defRPr sz="1600">
                <a:solidFill>
                  <a:schemeClr val="tx1"/>
                </a:solidFill>
              </a:defRPr>
            </a:lvl2pPr>
            <a:lvl3pPr marL="377717" indent="-163465">
              <a:defRPr sz="1500">
                <a:solidFill>
                  <a:schemeClr val="tx1"/>
                </a:solidFill>
              </a:defRPr>
            </a:lvl3pPr>
            <a:lvl4pPr marL="533244" indent="-123789">
              <a:tabLst/>
              <a:defRPr sz="1400">
                <a:solidFill>
                  <a:schemeClr val="tx1"/>
                </a:solidFill>
              </a:defRPr>
            </a:lvl4pPr>
            <a:lvl5pPr marL="723684" indent="-153950">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8" hasCustomPrompt="1"/>
          </p:nvPr>
        </p:nvSpPr>
        <p:spPr>
          <a:xfrm>
            <a:off x="4725294" y="1727542"/>
            <a:ext cx="4130675" cy="3023846"/>
          </a:xfrm>
        </p:spPr>
        <p:txBody>
          <a:bodyPr/>
          <a:lstStyle>
            <a:lvl1pPr>
              <a:spcBef>
                <a:spcPts val="1000"/>
              </a:spcBef>
              <a:defRPr sz="1600" baseline="0">
                <a:solidFill>
                  <a:schemeClr val="tx1"/>
                </a:solidFill>
              </a:defRPr>
            </a:lvl1pPr>
            <a:lvl2pPr marL="169815" indent="-115852">
              <a:defRPr sz="1600">
                <a:solidFill>
                  <a:schemeClr val="tx1"/>
                </a:solidFill>
              </a:defRPr>
            </a:lvl2pPr>
            <a:lvl3pPr marL="377717" indent="-163465">
              <a:defRPr sz="1500">
                <a:solidFill>
                  <a:schemeClr val="tx1"/>
                </a:solidFill>
              </a:defRPr>
            </a:lvl3pPr>
            <a:lvl4pPr marL="533244" indent="-123789">
              <a:tabLst/>
              <a:defRPr sz="1400">
                <a:solidFill>
                  <a:schemeClr val="tx1"/>
                </a:solidFill>
              </a:defRPr>
            </a:lvl4pPr>
            <a:lvl5pPr marL="723684" indent="-153950">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p:nvGrpSpPr>
        <p:grpSpPr>
          <a:xfrm>
            <a:off x="453873"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44" name="TextBox 43"/>
            <p:cNvSpPr txBox="1"/>
            <p:nvPr userDrawn="1"/>
          </p:nvSpPr>
          <p:spPr>
            <a:xfrm>
              <a:off x="-1138755" y="0"/>
              <a:ext cx="389850" cy="461665"/>
            </a:xfrm>
            <a:prstGeom prst="rect">
              <a:avLst/>
            </a:prstGeom>
            <a:grpFill/>
          </p:spPr>
          <p:txBody>
            <a:bodyPr wrap="none" rtlCol="0">
              <a:spAutoFit/>
            </a:bodyPr>
            <a:lstStyle/>
            <a:p>
              <a:r>
                <a:rPr lang="en-US" sz="800" dirty="0" smtClean="0">
                  <a:solidFill>
                    <a:schemeClr val="bg1"/>
                  </a:solidFill>
                </a:rPr>
                <a:t>R:</a:t>
              </a:r>
              <a:r>
                <a:rPr lang="en-US" altLang="zh-CN" sz="800" dirty="0" smtClean="0">
                  <a:solidFill>
                    <a:schemeClr val="bg1"/>
                  </a:solidFill>
                </a:rPr>
                <a:t>36</a:t>
              </a:r>
              <a:endParaRPr lang="en-US" sz="800" dirty="0" smtClean="0">
                <a:solidFill>
                  <a:schemeClr val="bg1"/>
                </a:solidFill>
              </a:endParaRPr>
            </a:p>
            <a:p>
              <a:r>
                <a:rPr lang="en-US" sz="800" dirty="0" smtClean="0">
                  <a:solidFill>
                    <a:schemeClr val="bg1"/>
                  </a:solidFill>
                </a:rPr>
                <a:t>G:</a:t>
              </a:r>
              <a:r>
                <a:rPr lang="en-US" altLang="zh-CN" sz="800" dirty="0" smtClean="0">
                  <a:solidFill>
                    <a:schemeClr val="bg1"/>
                  </a:solidFill>
                </a:rPr>
                <a:t>33</a:t>
              </a:r>
              <a:endParaRPr lang="en-US" sz="800" dirty="0" smtClean="0">
                <a:solidFill>
                  <a:schemeClr val="bg1"/>
                </a:solidFill>
              </a:endParaRPr>
            </a:p>
            <a:p>
              <a:r>
                <a:rPr lang="en-US" sz="800" dirty="0" smtClean="0">
                  <a:solidFill>
                    <a:schemeClr val="bg1"/>
                  </a:solidFill>
                </a:rPr>
                <a:t>B:</a:t>
              </a:r>
              <a:r>
                <a:rPr lang="en-US" altLang="zh-CN" sz="800" dirty="0" smtClean="0">
                  <a:solidFill>
                    <a:schemeClr val="bg1"/>
                  </a:solidFill>
                </a:rPr>
                <a:t>9</a:t>
              </a:r>
              <a:r>
                <a:rPr lang="en-US" sz="800" dirty="0" smtClean="0">
                  <a:solidFill>
                    <a:schemeClr val="bg1"/>
                  </a:solidFill>
                </a:rPr>
                <a:t>5</a:t>
              </a:r>
              <a:endParaRPr lang="en-US" sz="800" dirty="0">
                <a:solidFill>
                  <a:schemeClr val="bg1"/>
                </a:solidFill>
              </a:endParaRPr>
            </a:p>
          </p:txBody>
        </p:sp>
      </p:grpSp>
      <p:grpSp>
        <p:nvGrpSpPr>
          <p:cNvPr id="45" name="Group 44"/>
          <p:cNvGrpSpPr/>
          <p:nvPr/>
        </p:nvGrpSpPr>
        <p:grpSpPr>
          <a:xfrm>
            <a:off x="-1081337" y="659219"/>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47" name="TextBox 46"/>
            <p:cNvSpPr txBox="1"/>
            <p:nvPr userDrawn="1"/>
          </p:nvSpPr>
          <p:spPr>
            <a:xfrm>
              <a:off x="-1138755" y="0"/>
              <a:ext cx="441146" cy="461665"/>
            </a:xfrm>
            <a:prstGeom prst="rect">
              <a:avLst/>
            </a:prstGeom>
            <a:noFill/>
          </p:spPr>
          <p:txBody>
            <a:bodyPr wrap="none" rtlCol="0">
              <a:spAutoFit/>
            </a:bodyPr>
            <a:lstStyle/>
            <a:p>
              <a:r>
                <a:rPr lang="en-US" sz="800" dirty="0" smtClean="0">
                  <a:solidFill>
                    <a:schemeClr val="bg1"/>
                  </a:solidFill>
                </a:rPr>
                <a:t>R:</a:t>
              </a:r>
              <a:r>
                <a:rPr lang="en-US" altLang="zh-CN" sz="800" dirty="0" smtClean="0">
                  <a:solidFill>
                    <a:schemeClr val="bg1"/>
                  </a:solidFill>
                </a:rPr>
                <a:t>23</a:t>
              </a:r>
              <a:endParaRPr lang="en-US" sz="800" dirty="0" smtClean="0">
                <a:solidFill>
                  <a:schemeClr val="bg1"/>
                </a:solidFill>
              </a:endParaRPr>
            </a:p>
            <a:p>
              <a:r>
                <a:rPr lang="en-US" sz="800" dirty="0" smtClean="0">
                  <a:solidFill>
                    <a:schemeClr val="bg1"/>
                  </a:solidFill>
                </a:rPr>
                <a:t>G:1</a:t>
              </a:r>
              <a:r>
                <a:rPr lang="en-US" altLang="zh-CN" sz="800" dirty="0" smtClean="0">
                  <a:solidFill>
                    <a:schemeClr val="bg1"/>
                  </a:solidFill>
                </a:rPr>
                <a:t>36</a:t>
              </a:r>
              <a:endParaRPr lang="en-US" sz="800" dirty="0" smtClean="0">
                <a:solidFill>
                  <a:schemeClr val="bg1"/>
                </a:solidFill>
              </a:endParaRPr>
            </a:p>
            <a:p>
              <a:r>
                <a:rPr lang="en-US" sz="800" dirty="0" smtClean="0">
                  <a:solidFill>
                    <a:schemeClr val="bg1"/>
                  </a:solidFill>
                </a:rPr>
                <a:t>B:</a:t>
              </a:r>
              <a:r>
                <a:rPr lang="en-US" altLang="zh-CN" sz="800" dirty="0" smtClean="0">
                  <a:solidFill>
                    <a:schemeClr val="bg1"/>
                  </a:solidFill>
                </a:rPr>
                <a:t>238</a:t>
              </a:r>
              <a:endParaRPr lang="en-US" sz="800" dirty="0">
                <a:solidFill>
                  <a:schemeClr val="bg1"/>
                </a:solidFill>
              </a:endParaRPr>
            </a:p>
          </p:txBody>
        </p:sp>
      </p:grpSp>
      <p:grpSp>
        <p:nvGrpSpPr>
          <p:cNvPr id="48" name="Group 47"/>
          <p:cNvGrpSpPr/>
          <p:nvPr/>
        </p:nvGrpSpPr>
        <p:grpSpPr>
          <a:xfrm>
            <a:off x="-1081337" y="1371657"/>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50" name="TextBox 49"/>
            <p:cNvSpPr txBox="1"/>
            <p:nvPr userDrawn="1"/>
          </p:nvSpPr>
          <p:spPr>
            <a:xfrm>
              <a:off x="-1138755" y="0"/>
              <a:ext cx="441146" cy="461665"/>
            </a:xfrm>
            <a:prstGeom prst="rect">
              <a:avLst/>
            </a:prstGeom>
            <a:noFill/>
          </p:spPr>
          <p:txBody>
            <a:bodyPr wrap="none" rtlCol="0">
              <a:spAutoFit/>
            </a:bodyPr>
            <a:lstStyle/>
            <a:p>
              <a:r>
                <a:rPr lang="en-US" sz="800" dirty="0" smtClean="0">
                  <a:solidFill>
                    <a:schemeClr val="tx1"/>
                  </a:solidFill>
                </a:rPr>
                <a:t>R:</a:t>
              </a:r>
              <a:r>
                <a:rPr lang="en-US" altLang="zh-CN" sz="800" dirty="0" smtClean="0">
                  <a:solidFill>
                    <a:schemeClr val="tx1"/>
                  </a:solidFill>
                </a:rPr>
                <a:t>35</a:t>
              </a:r>
              <a:endParaRPr lang="en-US" sz="800" dirty="0" smtClean="0">
                <a:solidFill>
                  <a:schemeClr val="tx1"/>
                </a:solidFill>
              </a:endParaRPr>
            </a:p>
            <a:p>
              <a:r>
                <a:rPr lang="en-US" sz="800" dirty="0" smtClean="0">
                  <a:solidFill>
                    <a:schemeClr val="tx1"/>
                  </a:solidFill>
                </a:rPr>
                <a:t>G:2</a:t>
              </a:r>
              <a:r>
                <a:rPr lang="en-US" altLang="zh-CN" sz="800" dirty="0" smtClean="0">
                  <a:solidFill>
                    <a:schemeClr val="tx1"/>
                  </a:solidFill>
                </a:rPr>
                <a:t>04</a:t>
              </a:r>
              <a:endParaRPr lang="en-US" sz="800" dirty="0" smtClean="0">
                <a:solidFill>
                  <a:schemeClr val="tx1"/>
                </a:solidFill>
              </a:endParaRPr>
            </a:p>
            <a:p>
              <a:r>
                <a:rPr lang="en-US" sz="800" dirty="0" smtClean="0">
                  <a:solidFill>
                    <a:schemeClr val="tx1"/>
                  </a:solidFill>
                </a:rPr>
                <a:t>B:2</a:t>
              </a:r>
              <a:r>
                <a:rPr lang="en-US" altLang="zh-CN" sz="800" dirty="0" smtClean="0">
                  <a:solidFill>
                    <a:schemeClr val="tx1"/>
                  </a:solidFill>
                </a:rPr>
                <a:t>52</a:t>
              </a:r>
              <a:endParaRPr lang="en-US" sz="800" dirty="0">
                <a:solidFill>
                  <a:schemeClr val="tx1"/>
                </a:solidFill>
              </a:endParaRPr>
            </a:p>
          </p:txBody>
        </p:sp>
      </p:grpSp>
      <p:grpSp>
        <p:nvGrpSpPr>
          <p:cNvPr id="51" name="Group 50"/>
          <p:cNvGrpSpPr/>
          <p:nvPr/>
        </p:nvGrpSpPr>
        <p:grpSpPr>
          <a:xfrm>
            <a:off x="-1081337" y="2084094"/>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53" name="TextBox 52"/>
            <p:cNvSpPr txBox="1"/>
            <p:nvPr userDrawn="1"/>
          </p:nvSpPr>
          <p:spPr>
            <a:xfrm>
              <a:off x="-1138755" y="0"/>
              <a:ext cx="441146" cy="461665"/>
            </a:xfrm>
            <a:prstGeom prst="rect">
              <a:avLst/>
            </a:prstGeom>
            <a:noFill/>
          </p:spPr>
          <p:txBody>
            <a:bodyPr wrap="none" rtlCol="0">
              <a:spAutoFit/>
            </a:bodyPr>
            <a:lstStyle/>
            <a:p>
              <a:r>
                <a:rPr lang="en-US" sz="800" dirty="0" smtClean="0">
                  <a:solidFill>
                    <a:schemeClr val="bg1"/>
                  </a:solidFill>
                </a:rPr>
                <a:t>R:</a:t>
              </a:r>
              <a:r>
                <a:rPr lang="en-US" altLang="zh-CN" sz="800" dirty="0" smtClean="0">
                  <a:solidFill>
                    <a:schemeClr val="bg1"/>
                  </a:solidFill>
                </a:rPr>
                <a:t>33</a:t>
              </a:r>
              <a:endParaRPr lang="en-US" sz="800" dirty="0" smtClean="0">
                <a:solidFill>
                  <a:schemeClr val="bg1"/>
                </a:solidFill>
              </a:endParaRPr>
            </a:p>
            <a:p>
              <a:r>
                <a:rPr lang="en-US" sz="800" dirty="0" smtClean="0">
                  <a:solidFill>
                    <a:schemeClr val="bg1"/>
                  </a:solidFill>
                </a:rPr>
                <a:t>G:</a:t>
              </a:r>
              <a:r>
                <a:rPr lang="en-US" altLang="zh-CN" sz="800" dirty="0" smtClean="0">
                  <a:solidFill>
                    <a:schemeClr val="bg1"/>
                  </a:solidFill>
                </a:rPr>
                <a:t>200</a:t>
              </a:r>
              <a:endParaRPr lang="en-US" sz="800" dirty="0" smtClean="0">
                <a:solidFill>
                  <a:schemeClr val="bg1"/>
                </a:solidFill>
              </a:endParaRPr>
            </a:p>
            <a:p>
              <a:r>
                <a:rPr lang="en-US" sz="800" dirty="0" smtClean="0">
                  <a:solidFill>
                    <a:schemeClr val="bg1"/>
                  </a:solidFill>
                </a:rPr>
                <a:t>B:</a:t>
              </a:r>
              <a:r>
                <a:rPr lang="en-US" altLang="zh-CN" sz="800" dirty="0" smtClean="0">
                  <a:solidFill>
                    <a:schemeClr val="bg1"/>
                  </a:solidFill>
                </a:rPr>
                <a:t>200</a:t>
              </a:r>
              <a:endParaRPr lang="en-US" sz="800" dirty="0">
                <a:solidFill>
                  <a:schemeClr val="bg1"/>
                </a:solidFill>
              </a:endParaRPr>
            </a:p>
          </p:txBody>
        </p:sp>
      </p:grpSp>
      <p:sp>
        <p:nvSpPr>
          <p:cNvPr id="59" name="TextBox 58"/>
          <p:cNvSpPr txBox="1"/>
          <p:nvPr/>
        </p:nvSpPr>
        <p:spPr>
          <a:xfrm>
            <a:off x="-1095448" y="3710100"/>
            <a:ext cx="646288" cy="415498"/>
          </a:xfrm>
          <a:prstGeom prst="rect">
            <a:avLst/>
          </a:prstGeom>
          <a:noFill/>
        </p:spPr>
        <p:txBody>
          <a:bodyPr wrap="square" lIns="91416" tIns="45708" rIns="91416" bIns="45708" rtlCol="0">
            <a:spAutoFit/>
          </a:bodyPr>
          <a:lstStyle/>
          <a:p>
            <a:r>
              <a:rPr lang="zh-CN" altLang="en-US" sz="700" dirty="0" smtClean="0">
                <a:solidFill>
                  <a:schemeClr val="bg1"/>
                </a:solidFill>
              </a:rPr>
              <a:t>中文字体：</a:t>
            </a:r>
            <a:endParaRPr lang="en-US" altLang="zh-CN" sz="700" dirty="0" smtClean="0">
              <a:solidFill>
                <a:srgbClr val="1EA19F"/>
              </a:solidFill>
            </a:endParaRPr>
          </a:p>
          <a:p>
            <a:pPr marL="0" marR="0" indent="0" algn="l" defTabSz="457058" rtl="0" eaLnBrk="1" fontAlgn="auto" latinLnBrk="0" hangingPunct="1">
              <a:lnSpc>
                <a:spcPct val="100000"/>
              </a:lnSpc>
              <a:spcBef>
                <a:spcPts val="0"/>
              </a:spcBef>
              <a:spcAft>
                <a:spcPts val="0"/>
              </a:spcAft>
              <a:buClrTx/>
              <a:buSzTx/>
              <a:buFontTx/>
              <a:buNone/>
              <a:tabLst/>
              <a:defRPr/>
            </a:pPr>
            <a:r>
              <a:rPr lang="zh-CN" altLang="en-US" sz="1400" b="0" i="0" dirty="0" smtClean="0">
                <a:solidFill>
                  <a:srgbClr val="FFFFFF"/>
                </a:solidFill>
                <a:latin typeface="Heiti SC Medium"/>
                <a:ea typeface="Heiti SC Medium"/>
                <a:cs typeface="Heiti SC Medium"/>
              </a:rPr>
              <a:t>黑体</a:t>
            </a:r>
            <a:endParaRPr lang="en-US" altLang="zh-CN" sz="1400" b="0" i="0" dirty="0" smtClean="0">
              <a:solidFill>
                <a:srgbClr val="FFFFFF"/>
              </a:solidFill>
              <a:latin typeface="Heiti SC Medium"/>
              <a:ea typeface="Heiti SC Medium"/>
              <a:cs typeface="Heiti SC Medium"/>
            </a:endParaRPr>
          </a:p>
        </p:txBody>
      </p:sp>
      <p:grpSp>
        <p:nvGrpSpPr>
          <p:cNvPr id="60" name="Group 59"/>
          <p:cNvGrpSpPr/>
          <p:nvPr/>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62" name="TextBox 61"/>
            <p:cNvSpPr txBox="1"/>
            <p:nvPr userDrawn="1"/>
          </p:nvSpPr>
          <p:spPr>
            <a:xfrm>
              <a:off x="-1138755" y="0"/>
              <a:ext cx="441146" cy="461665"/>
            </a:xfrm>
            <a:prstGeom prst="rect">
              <a:avLst/>
            </a:prstGeom>
            <a:noFill/>
          </p:spPr>
          <p:txBody>
            <a:bodyPr wrap="none" rtlCol="0">
              <a:spAutoFit/>
            </a:bodyPr>
            <a:lstStyle/>
            <a:p>
              <a:r>
                <a:rPr lang="en-US" sz="800" dirty="0" smtClean="0">
                  <a:solidFill>
                    <a:schemeClr val="bg1"/>
                  </a:solidFill>
                </a:rPr>
                <a:t>R:</a:t>
              </a:r>
              <a:r>
                <a:rPr lang="zh-CN" altLang="zh-CN" sz="800" dirty="0" smtClean="0">
                  <a:solidFill>
                    <a:schemeClr val="bg1"/>
                  </a:solidFill>
                </a:rPr>
                <a:t>1</a:t>
              </a:r>
              <a:r>
                <a:rPr lang="en-US" altLang="zh-CN" sz="800" dirty="0" smtClean="0">
                  <a:solidFill>
                    <a:schemeClr val="bg1"/>
                  </a:solidFill>
                </a:rPr>
                <a:t>76</a:t>
              </a:r>
              <a:endParaRPr lang="en-US" sz="800" dirty="0" smtClean="0">
                <a:solidFill>
                  <a:schemeClr val="bg1"/>
                </a:solidFill>
              </a:endParaRPr>
            </a:p>
            <a:p>
              <a:r>
                <a:rPr lang="en-US" sz="800" dirty="0" smtClean="0">
                  <a:solidFill>
                    <a:schemeClr val="bg1"/>
                  </a:solidFill>
                </a:rPr>
                <a:t>G:</a:t>
              </a:r>
              <a:r>
                <a:rPr lang="zh-CN" altLang="zh-CN" sz="800" dirty="0" smtClean="0">
                  <a:solidFill>
                    <a:schemeClr val="bg1"/>
                  </a:solidFill>
                </a:rPr>
                <a:t>1</a:t>
              </a:r>
              <a:r>
                <a:rPr lang="en-US" altLang="zh-CN" sz="800" dirty="0" smtClean="0">
                  <a:solidFill>
                    <a:schemeClr val="bg1"/>
                  </a:solidFill>
                </a:rPr>
                <a:t>15</a:t>
              </a:r>
              <a:endParaRPr lang="en-US" sz="800" dirty="0" smtClean="0">
                <a:solidFill>
                  <a:schemeClr val="bg1"/>
                </a:solidFill>
              </a:endParaRPr>
            </a:p>
            <a:p>
              <a:r>
                <a:rPr lang="en-US" sz="800" dirty="0" smtClean="0">
                  <a:solidFill>
                    <a:schemeClr val="bg1"/>
                  </a:solidFill>
                </a:rPr>
                <a:t>B:</a:t>
              </a:r>
              <a:r>
                <a:rPr lang="zh-CN" altLang="zh-CN" sz="800" dirty="0" smtClean="0">
                  <a:solidFill>
                    <a:schemeClr val="bg1"/>
                  </a:solidFill>
                </a:rPr>
                <a:t>2</a:t>
              </a:r>
              <a:r>
                <a:rPr lang="en-US" altLang="zh-CN" sz="800" dirty="0" smtClean="0">
                  <a:solidFill>
                    <a:schemeClr val="bg1"/>
                  </a:solidFill>
                </a:rPr>
                <a:t>52</a:t>
              </a:r>
              <a:endParaRPr lang="en-US" sz="800" dirty="0">
                <a:solidFill>
                  <a:schemeClr val="bg1"/>
                </a:solidFill>
              </a:endParaRPr>
            </a:p>
          </p:txBody>
        </p:sp>
      </p:grpSp>
      <p:sp>
        <p:nvSpPr>
          <p:cNvPr id="63" name="Rectangle 62"/>
          <p:cNvSpPr/>
          <p:nvPr/>
        </p:nvSpPr>
        <p:spPr>
          <a:xfrm>
            <a:off x="-1095448" y="4158940"/>
            <a:ext cx="770893" cy="446276"/>
          </a:xfrm>
          <a:prstGeom prst="rect">
            <a:avLst/>
          </a:prstGeom>
        </p:spPr>
        <p:txBody>
          <a:bodyPr wrap="square" lIns="91416" tIns="45708" rIns="91416" bIns="45708">
            <a:spAutoFit/>
          </a:bodyPr>
          <a:lstStyle/>
          <a:p>
            <a:pPr marL="0" marR="0" indent="0" algn="l" defTabSz="457058" rtl="0" eaLnBrk="1" fontAlgn="auto" latinLnBrk="0" hangingPunct="1">
              <a:lnSpc>
                <a:spcPct val="100000"/>
              </a:lnSpc>
              <a:spcBef>
                <a:spcPts val="0"/>
              </a:spcBef>
              <a:spcAft>
                <a:spcPts val="0"/>
              </a:spcAft>
              <a:buClrTx/>
              <a:buSzTx/>
              <a:buFontTx/>
              <a:buNone/>
              <a:tabLst/>
              <a:defRPr/>
            </a:pPr>
            <a:r>
              <a:rPr lang="zh-CN" altLang="en-US" sz="700" dirty="0" smtClean="0">
                <a:solidFill>
                  <a:schemeClr val="bg1"/>
                </a:solidFill>
              </a:rPr>
              <a:t>英文字体：</a:t>
            </a:r>
            <a:endParaRPr lang="en-US" altLang="zh-CN" sz="700" b="1" i="0" dirty="0" smtClean="0">
              <a:solidFill>
                <a:srgbClr val="FFFFFF"/>
              </a:solidFill>
              <a:latin typeface="Arial"/>
              <a:cs typeface="Arial"/>
            </a:endParaRPr>
          </a:p>
          <a:p>
            <a:r>
              <a:rPr lang="en-US" altLang="zh-CN" sz="1600" b="1" i="0" dirty="0" smtClean="0">
                <a:solidFill>
                  <a:srgbClr val="FFFFFF"/>
                </a:solidFill>
                <a:latin typeface="Arial"/>
                <a:cs typeface="Arial"/>
              </a:rPr>
              <a:t>Arial</a:t>
            </a:r>
          </a:p>
        </p:txBody>
      </p:sp>
      <p:grpSp>
        <p:nvGrpSpPr>
          <p:cNvPr id="76" name="Group 75"/>
          <p:cNvGrpSpPr/>
          <p:nvPr/>
        </p:nvGrpSpPr>
        <p:grpSpPr>
          <a:xfrm>
            <a:off x="-201084"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9196927"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84" y="222367"/>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smtClean="0"/>
              <a:t>单击此处编辑母版标题样式</a:t>
            </a:r>
            <a:endParaRPr lang="en-US" dirty="0"/>
          </a:p>
        </p:txBody>
      </p:sp>
      <p:sp>
        <p:nvSpPr>
          <p:cNvPr id="56" name="Rectangle 3"/>
          <p:cNvSpPr>
            <a:spLocks noGrp="1" noChangeArrowheads="1"/>
          </p:cNvSpPr>
          <p:nvPr>
            <p:ph type="body" idx="1"/>
          </p:nvPr>
        </p:nvSpPr>
        <p:spPr bwMode="auto">
          <a:xfrm>
            <a:off x="453884" y="1082849"/>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6" name="Text Box 5"/>
          <p:cNvSpPr txBox="1">
            <a:spLocks noChangeArrowheads="1"/>
          </p:cNvSpPr>
          <p:nvPr/>
        </p:nvSpPr>
        <p:spPr bwMode="auto">
          <a:xfrm>
            <a:off x="453872" y="4924536"/>
            <a:ext cx="230187"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l">
              <a:spcBef>
                <a:spcPct val="50000"/>
              </a:spcBef>
              <a:defRPr/>
            </a:pPr>
            <a:fld id="{046AD7C7-DE3F-5E43-A3A8-CA80750AE375}" type="slidenum">
              <a:rPr kumimoji="0" lang="en-US" altLang="zh-CN" sz="800" smtClean="0">
                <a:solidFill>
                  <a:srgbClr val="1A154C"/>
                </a:solidFill>
                <a:latin typeface="Arial"/>
                <a:cs typeface="Arial"/>
              </a:rPr>
              <a:pPr algn="l">
                <a:spcBef>
                  <a:spcPct val="50000"/>
                </a:spcBef>
                <a:defRPr/>
              </a:pPr>
              <a:t>‹#›</a:t>
            </a:fld>
            <a:endParaRPr kumimoji="0" lang="en-US" altLang="zh-CN" sz="800" dirty="0" smtClean="0">
              <a:solidFill>
                <a:srgbClr val="1A154C"/>
              </a:solidFill>
              <a:latin typeface="Arial"/>
              <a:cs typeface="Arial"/>
            </a:endParaRPr>
          </a:p>
        </p:txBody>
      </p:sp>
      <p:pic>
        <p:nvPicPr>
          <p:cNvPr id="55" name="图片 54" descr="卷页.png"/>
          <p:cNvPicPr>
            <a:picLocks noChangeAspect="1"/>
          </p:cNvPicPr>
          <p:nvPr userDrawn="1"/>
        </p:nvPicPr>
        <p:blipFill>
          <a:blip r:embed="rId21" cstate="print"/>
          <a:stretch>
            <a:fillRect/>
          </a:stretch>
        </p:blipFill>
        <p:spPr>
          <a:xfrm>
            <a:off x="0" y="1"/>
            <a:ext cx="9144000" cy="520700"/>
          </a:xfrm>
          <a:prstGeom prst="rect">
            <a:avLst/>
          </a:prstGeom>
          <a:effectLst>
            <a:outerShdw blurRad="50800" dist="38100" dir="6000000" sx="101000" sy="101000" algn="tl" rotWithShape="0">
              <a:prstClr val="black">
                <a:alpha val="40000"/>
              </a:prstClr>
            </a:outerShdw>
          </a:effectLst>
        </p:spPr>
      </p:pic>
      <p:sp>
        <p:nvSpPr>
          <p:cNvPr id="57" name="Text Box 2"/>
          <p:cNvSpPr txBox="1">
            <a:spLocks noChangeArrowheads="1"/>
          </p:cNvSpPr>
          <p:nvPr userDrawn="1"/>
        </p:nvSpPr>
        <p:spPr bwMode="auto">
          <a:xfrm>
            <a:off x="6227775" y="4822827"/>
            <a:ext cx="16224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4277" tIns="8890" rIns="74277"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58" name="TextBox 12"/>
          <p:cNvSpPr txBox="1">
            <a:spLocks noChangeArrowheads="1"/>
          </p:cNvSpPr>
          <p:nvPr userDrawn="1"/>
        </p:nvSpPr>
        <p:spPr bwMode="auto">
          <a:xfrm>
            <a:off x="8532814" y="4800600"/>
            <a:ext cx="5127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eaLnBrk="1" hangingPunct="1">
                <a:defRPr/>
              </a:pPr>
              <a:t>‹#›</a:t>
            </a:fld>
            <a:endParaRPr lang="zh-CN" altLang="en-US" sz="900" b="1" smtClean="0">
              <a:solidFill>
                <a:srgbClr val="4D4D4D"/>
              </a:solidFill>
              <a:latin typeface="微软雅黑" pitchFamily="34" charset="-122"/>
              <a:ea typeface="微软雅黑" pitchFamily="34" charset="-122"/>
            </a:endParaRPr>
          </a:p>
        </p:txBody>
      </p:sp>
      <p:pic>
        <p:nvPicPr>
          <p:cNvPr id="65" name="图片 17" descr="0310金蝶品牌下属logo-00.png"/>
          <p:cNvPicPr>
            <a:picLocks noChangeAspect="1"/>
          </p:cNvPicPr>
          <p:nvPr userDrawn="1"/>
        </p:nvPicPr>
        <p:blipFill>
          <a:blip r:embed="rId22" cstate="print">
            <a:extLst>
              <a:ext uri="{28A0092B-C50C-407E-A947-70E740481C1C}">
                <a14:useLocalDpi xmlns:a14="http://schemas.microsoft.com/office/drawing/2010/main" val="0"/>
              </a:ext>
            </a:extLst>
          </a:blip>
          <a:srcRect l="6183" t="8817" r="33315" b="79649"/>
          <a:stretch>
            <a:fillRect/>
          </a:stretch>
        </p:blipFill>
        <p:spPr bwMode="auto">
          <a:xfrm>
            <a:off x="7583490" y="115900"/>
            <a:ext cx="10985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组合 18"/>
          <p:cNvGrpSpPr>
            <a:grpSpLocks/>
          </p:cNvGrpSpPr>
          <p:nvPr userDrawn="1"/>
        </p:nvGrpSpPr>
        <p:grpSpPr bwMode="auto">
          <a:xfrm>
            <a:off x="7451737" y="4587875"/>
            <a:ext cx="1230313" cy="600075"/>
            <a:chOff x="6559883" y="4147099"/>
            <a:chExt cx="2316937" cy="1132002"/>
          </a:xfrm>
        </p:grpSpPr>
        <p:pic>
          <p:nvPicPr>
            <p:cNvPr id="68" name="图片 19" descr="PPT C Lego.png"/>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20" descr="PPT C-orange.png"/>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10" r:id="rId15"/>
    <p:sldLayoutId id="2147484690" r:id="rId16"/>
    <p:sldLayoutId id="2147484691" r:id="rId17"/>
    <p:sldLayoutId id="2147484692" r:id="rId18"/>
    <p:sldLayoutId id="2147484693" r:id="rId19"/>
  </p:sldLayoutIdLst>
  <p:timing>
    <p:tnLst>
      <p:par>
        <p:cTn id="1" dur="indefinite" restart="never" nodeType="tmRoot"/>
      </p:par>
    </p:tnLst>
  </p:timing>
  <p:txStyles>
    <p:titleStyle>
      <a:lvl1pPr algn="l" defTabSz="457058" rtl="0" eaLnBrk="1" latinLnBrk="0" hangingPunct="1">
        <a:spcBef>
          <a:spcPct val="0"/>
        </a:spcBef>
        <a:buNone/>
        <a:defRPr sz="1600" b="1" i="0" kern="1200">
          <a:solidFill>
            <a:schemeClr val="tx1"/>
          </a:solidFill>
          <a:latin typeface="Arial"/>
          <a:ea typeface="+mj-ea"/>
          <a:cs typeface="Arial"/>
        </a:defRPr>
      </a:lvl1pPr>
    </p:titleStyle>
    <p:bodyStyle>
      <a:lvl1pPr marL="0" indent="0" algn="l" defTabSz="457058" rtl="0" eaLnBrk="1" latinLnBrk="0" hangingPunct="1">
        <a:spcBef>
          <a:spcPct val="20000"/>
        </a:spcBef>
        <a:buFont typeface="Arial"/>
        <a:buNone/>
        <a:defRPr sz="1600" b="0" i="0" kern="1200">
          <a:solidFill>
            <a:schemeClr val="tx1"/>
          </a:solidFill>
          <a:latin typeface="Arial"/>
          <a:ea typeface="+mn-ea"/>
          <a:cs typeface="Arial"/>
        </a:defRPr>
      </a:lvl1pPr>
      <a:lvl2pPr marL="457058" indent="0" algn="l" defTabSz="457058" rtl="0" eaLnBrk="1" latinLnBrk="0" hangingPunct="1">
        <a:spcBef>
          <a:spcPct val="20000"/>
        </a:spcBef>
        <a:buFont typeface="Arial"/>
        <a:buNone/>
        <a:defRPr sz="1600" b="0" i="0" kern="1200">
          <a:solidFill>
            <a:schemeClr val="tx1"/>
          </a:solidFill>
          <a:latin typeface="Arial"/>
          <a:ea typeface="+mn-ea"/>
          <a:cs typeface="Arial"/>
        </a:defRPr>
      </a:lvl2pPr>
      <a:lvl3pPr marL="914130" indent="0" algn="l" defTabSz="457058" rtl="0" eaLnBrk="1" latinLnBrk="0" hangingPunct="1">
        <a:spcBef>
          <a:spcPct val="20000"/>
        </a:spcBef>
        <a:buFont typeface="Arial"/>
        <a:buNone/>
        <a:defRPr sz="1600" b="0" i="0" kern="1200">
          <a:solidFill>
            <a:schemeClr val="tx1"/>
          </a:solidFill>
          <a:latin typeface="Arial"/>
          <a:ea typeface="+mn-ea"/>
          <a:cs typeface="Arial"/>
        </a:defRPr>
      </a:lvl3pPr>
      <a:lvl4pPr marL="1371192" indent="0" algn="l" defTabSz="457058" rtl="0" eaLnBrk="1" latinLnBrk="0" hangingPunct="1">
        <a:spcBef>
          <a:spcPct val="20000"/>
        </a:spcBef>
        <a:buFont typeface="Arial"/>
        <a:buNone/>
        <a:defRPr sz="1600" b="0" i="0" kern="1200">
          <a:solidFill>
            <a:schemeClr val="tx1"/>
          </a:solidFill>
          <a:latin typeface="Arial"/>
          <a:ea typeface="+mn-ea"/>
          <a:cs typeface="Arial"/>
        </a:defRPr>
      </a:lvl4pPr>
      <a:lvl5pPr marL="1828259" indent="0" algn="l" defTabSz="457058" rtl="0" eaLnBrk="1" latinLnBrk="0" hangingPunct="1">
        <a:spcBef>
          <a:spcPct val="20000"/>
        </a:spcBef>
        <a:buFont typeface="Arial"/>
        <a:buNone/>
        <a:defRPr sz="1600" b="0" i="0" kern="1200">
          <a:solidFill>
            <a:schemeClr val="tx1"/>
          </a:solidFill>
          <a:latin typeface="Arial"/>
          <a:ea typeface="+mn-ea"/>
          <a:cs typeface="Arial"/>
        </a:defRPr>
      </a:lvl5pPr>
      <a:lvl6pPr marL="2513844" indent="-228528" algn="l" defTabSz="457058" rtl="0" eaLnBrk="1" latinLnBrk="0" hangingPunct="1">
        <a:spcBef>
          <a:spcPct val="20000"/>
        </a:spcBef>
        <a:buFont typeface="Arial"/>
        <a:buChar char="•"/>
        <a:defRPr sz="2000" kern="1200">
          <a:solidFill>
            <a:schemeClr val="tx1"/>
          </a:solidFill>
          <a:latin typeface="+mn-lt"/>
          <a:ea typeface="+mn-ea"/>
          <a:cs typeface="+mn-cs"/>
        </a:defRPr>
      </a:lvl6pPr>
      <a:lvl7pPr marL="2970912" indent="-228528" algn="l" defTabSz="457058" rtl="0" eaLnBrk="1" latinLnBrk="0" hangingPunct="1">
        <a:spcBef>
          <a:spcPct val="20000"/>
        </a:spcBef>
        <a:buFont typeface="Arial"/>
        <a:buChar char="•"/>
        <a:defRPr sz="2000" kern="1200">
          <a:solidFill>
            <a:schemeClr val="tx1"/>
          </a:solidFill>
          <a:latin typeface="+mn-lt"/>
          <a:ea typeface="+mn-ea"/>
          <a:cs typeface="+mn-cs"/>
        </a:defRPr>
      </a:lvl7pPr>
      <a:lvl8pPr marL="3427974" indent="-228528" algn="l" defTabSz="457058" rtl="0" eaLnBrk="1" latinLnBrk="0" hangingPunct="1">
        <a:spcBef>
          <a:spcPct val="20000"/>
        </a:spcBef>
        <a:buFont typeface="Arial"/>
        <a:buChar char="•"/>
        <a:defRPr sz="2000" kern="1200">
          <a:solidFill>
            <a:schemeClr val="tx1"/>
          </a:solidFill>
          <a:latin typeface="+mn-lt"/>
          <a:ea typeface="+mn-ea"/>
          <a:cs typeface="+mn-cs"/>
        </a:defRPr>
      </a:lvl8pPr>
      <a:lvl9pPr marL="3885036" indent="-228528" algn="l" defTabSz="45705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58" rtl="0" eaLnBrk="1" latinLnBrk="0" hangingPunct="1">
        <a:defRPr sz="1800" kern="1200">
          <a:solidFill>
            <a:schemeClr val="tx1"/>
          </a:solidFill>
          <a:latin typeface="+mn-lt"/>
          <a:ea typeface="+mn-ea"/>
          <a:cs typeface="+mn-cs"/>
        </a:defRPr>
      </a:lvl1pPr>
      <a:lvl2pPr marL="457058" algn="l" defTabSz="457058" rtl="0" eaLnBrk="1" latinLnBrk="0" hangingPunct="1">
        <a:defRPr sz="1800" kern="1200">
          <a:solidFill>
            <a:schemeClr val="tx1"/>
          </a:solidFill>
          <a:latin typeface="+mn-lt"/>
          <a:ea typeface="+mn-ea"/>
          <a:cs typeface="+mn-cs"/>
        </a:defRPr>
      </a:lvl2pPr>
      <a:lvl3pPr marL="914130" algn="l" defTabSz="457058" rtl="0" eaLnBrk="1" latinLnBrk="0" hangingPunct="1">
        <a:defRPr sz="1800" kern="1200">
          <a:solidFill>
            <a:schemeClr val="tx1"/>
          </a:solidFill>
          <a:latin typeface="+mn-lt"/>
          <a:ea typeface="+mn-ea"/>
          <a:cs typeface="+mn-cs"/>
        </a:defRPr>
      </a:lvl3pPr>
      <a:lvl4pPr marL="1371192" algn="l" defTabSz="457058" rtl="0" eaLnBrk="1" latinLnBrk="0" hangingPunct="1">
        <a:defRPr sz="1800" kern="1200">
          <a:solidFill>
            <a:schemeClr val="tx1"/>
          </a:solidFill>
          <a:latin typeface="+mn-lt"/>
          <a:ea typeface="+mn-ea"/>
          <a:cs typeface="+mn-cs"/>
        </a:defRPr>
      </a:lvl4pPr>
      <a:lvl5pPr marL="1828259" algn="l" defTabSz="457058" rtl="0" eaLnBrk="1" latinLnBrk="0" hangingPunct="1">
        <a:defRPr sz="1800" kern="1200">
          <a:solidFill>
            <a:schemeClr val="tx1"/>
          </a:solidFill>
          <a:latin typeface="+mn-lt"/>
          <a:ea typeface="+mn-ea"/>
          <a:cs typeface="+mn-cs"/>
        </a:defRPr>
      </a:lvl5pPr>
      <a:lvl6pPr marL="2285316" algn="l" defTabSz="457058" rtl="0" eaLnBrk="1" latinLnBrk="0" hangingPunct="1">
        <a:defRPr sz="1800" kern="1200">
          <a:solidFill>
            <a:schemeClr val="tx1"/>
          </a:solidFill>
          <a:latin typeface="+mn-lt"/>
          <a:ea typeface="+mn-ea"/>
          <a:cs typeface="+mn-cs"/>
        </a:defRPr>
      </a:lvl6pPr>
      <a:lvl7pPr marL="2742374" algn="l" defTabSz="457058" rtl="0" eaLnBrk="1" latinLnBrk="0" hangingPunct="1">
        <a:defRPr sz="1800" kern="1200">
          <a:solidFill>
            <a:schemeClr val="tx1"/>
          </a:solidFill>
          <a:latin typeface="+mn-lt"/>
          <a:ea typeface="+mn-ea"/>
          <a:cs typeface="+mn-cs"/>
        </a:defRPr>
      </a:lvl7pPr>
      <a:lvl8pPr marL="3199440" algn="l" defTabSz="457058" rtl="0" eaLnBrk="1" latinLnBrk="0" hangingPunct="1">
        <a:defRPr sz="1800" kern="1200">
          <a:solidFill>
            <a:schemeClr val="tx1"/>
          </a:solidFill>
          <a:latin typeface="+mn-lt"/>
          <a:ea typeface="+mn-ea"/>
          <a:cs typeface="+mn-cs"/>
        </a:defRPr>
      </a:lvl8pPr>
      <a:lvl9pPr marL="3656503" algn="l" defTabSz="45705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userDrawn="1"/>
        </p:nvGrpSpPr>
        <p:grpSpPr>
          <a:xfrm>
            <a:off x="453873"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userDrawn="1"/>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58" fontAlgn="auto">
                <a:spcBef>
                  <a:spcPts val="0"/>
                </a:spcBef>
                <a:spcAft>
                  <a:spcPts val="0"/>
                </a:spcAft>
              </a:pPr>
              <a:endParaRPr lang="en-US" sz="800">
                <a:solidFill>
                  <a:prstClr val="white"/>
                </a:solidFill>
              </a:endParaRPr>
            </a:p>
          </p:txBody>
        </p:sp>
        <p:sp>
          <p:nvSpPr>
            <p:cNvPr id="44" name="TextBox 43"/>
            <p:cNvSpPr txBox="1"/>
            <p:nvPr userDrawn="1"/>
          </p:nvSpPr>
          <p:spPr>
            <a:xfrm>
              <a:off x="-1138755" y="0"/>
              <a:ext cx="378630" cy="461665"/>
            </a:xfrm>
            <a:prstGeom prst="rect">
              <a:avLst/>
            </a:prstGeom>
            <a:grpFill/>
          </p:spPr>
          <p:txBody>
            <a:bodyPr wrap="none" rtlCol="0">
              <a:spAutoFit/>
            </a:bodyPr>
            <a:lstStyle/>
            <a:p>
              <a:pPr defTabSz="457058" fontAlgn="auto">
                <a:spcBef>
                  <a:spcPts val="0"/>
                </a:spcBef>
                <a:spcAft>
                  <a:spcPts val="0"/>
                </a:spcAft>
              </a:pPr>
              <a:r>
                <a:rPr lang="en-US" sz="800" dirty="0" smtClean="0">
                  <a:solidFill>
                    <a:prstClr val="white"/>
                  </a:solidFill>
                  <a:latin typeface="Calibri"/>
                  <a:ea typeface="+mn-ea"/>
                </a:rPr>
                <a:t>R:</a:t>
              </a:r>
              <a:r>
                <a:rPr lang="en-US" altLang="zh-CN" sz="800" dirty="0" smtClean="0">
                  <a:solidFill>
                    <a:prstClr val="white"/>
                  </a:solidFill>
                  <a:latin typeface="Calibri"/>
                  <a:ea typeface="宋体"/>
                </a:rPr>
                <a:t>36</a:t>
              </a:r>
              <a:endParaRPr lang="en-US" sz="800" dirty="0" smtClean="0">
                <a:solidFill>
                  <a:prstClr val="white"/>
                </a:solidFill>
                <a:latin typeface="Calibri"/>
                <a:ea typeface="+mn-ea"/>
              </a:endParaRPr>
            </a:p>
            <a:p>
              <a:pPr defTabSz="457058" fontAlgn="auto">
                <a:spcBef>
                  <a:spcPts val="0"/>
                </a:spcBef>
                <a:spcAft>
                  <a:spcPts val="0"/>
                </a:spcAft>
              </a:pPr>
              <a:r>
                <a:rPr lang="en-US" sz="800" dirty="0" smtClean="0">
                  <a:solidFill>
                    <a:prstClr val="white"/>
                  </a:solidFill>
                  <a:latin typeface="Calibri"/>
                  <a:ea typeface="+mn-ea"/>
                </a:rPr>
                <a:t>G:</a:t>
              </a:r>
              <a:r>
                <a:rPr lang="en-US" altLang="zh-CN" sz="800" dirty="0" smtClean="0">
                  <a:solidFill>
                    <a:prstClr val="white"/>
                  </a:solidFill>
                  <a:latin typeface="Calibri"/>
                  <a:ea typeface="宋体"/>
                </a:rPr>
                <a:t>33</a:t>
              </a:r>
              <a:endParaRPr lang="en-US" sz="800" dirty="0" smtClean="0">
                <a:solidFill>
                  <a:prstClr val="white"/>
                </a:solidFill>
                <a:latin typeface="Calibri"/>
                <a:ea typeface="+mn-ea"/>
              </a:endParaRPr>
            </a:p>
            <a:p>
              <a:pPr defTabSz="457058" fontAlgn="auto">
                <a:spcBef>
                  <a:spcPts val="0"/>
                </a:spcBef>
                <a:spcAft>
                  <a:spcPts val="0"/>
                </a:spcAft>
              </a:pPr>
              <a:r>
                <a:rPr lang="en-US" sz="800" dirty="0" smtClean="0">
                  <a:solidFill>
                    <a:prstClr val="white"/>
                  </a:solidFill>
                  <a:latin typeface="Calibri"/>
                  <a:ea typeface="+mn-ea"/>
                </a:rPr>
                <a:t>B:</a:t>
              </a:r>
              <a:r>
                <a:rPr lang="en-US" altLang="zh-CN" sz="800" dirty="0" smtClean="0">
                  <a:solidFill>
                    <a:prstClr val="white"/>
                  </a:solidFill>
                  <a:latin typeface="Calibri"/>
                  <a:ea typeface="宋体"/>
                </a:rPr>
                <a:t>9</a:t>
              </a:r>
              <a:r>
                <a:rPr lang="en-US" sz="800" dirty="0" smtClean="0">
                  <a:solidFill>
                    <a:prstClr val="white"/>
                  </a:solidFill>
                  <a:latin typeface="Calibri"/>
                  <a:ea typeface="+mn-ea"/>
                </a:rPr>
                <a:t>5</a:t>
              </a:r>
              <a:endParaRPr lang="en-US" sz="800" dirty="0">
                <a:solidFill>
                  <a:prstClr val="white"/>
                </a:solidFill>
                <a:latin typeface="Calibri"/>
                <a:ea typeface="+mn-ea"/>
              </a:endParaRPr>
            </a:p>
          </p:txBody>
        </p:sp>
      </p:grpSp>
      <p:grpSp>
        <p:nvGrpSpPr>
          <p:cNvPr id="45" name="Group 44"/>
          <p:cNvGrpSpPr/>
          <p:nvPr userDrawn="1"/>
        </p:nvGrpSpPr>
        <p:grpSpPr>
          <a:xfrm>
            <a:off x="-1081337" y="659219"/>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58" fontAlgn="auto">
                <a:spcBef>
                  <a:spcPts val="0"/>
                </a:spcBef>
                <a:spcAft>
                  <a:spcPts val="0"/>
                </a:spcAft>
              </a:pPr>
              <a:endParaRPr lang="en-US" sz="800">
                <a:solidFill>
                  <a:prstClr val="white"/>
                </a:solidFill>
              </a:endParaRPr>
            </a:p>
          </p:txBody>
        </p:sp>
        <p:sp>
          <p:nvSpPr>
            <p:cNvPr id="47" name="TextBox 46"/>
            <p:cNvSpPr txBox="1"/>
            <p:nvPr userDrawn="1"/>
          </p:nvSpPr>
          <p:spPr>
            <a:xfrm>
              <a:off x="-1138755" y="0"/>
              <a:ext cx="429926" cy="461665"/>
            </a:xfrm>
            <a:prstGeom prst="rect">
              <a:avLst/>
            </a:prstGeom>
            <a:noFill/>
          </p:spPr>
          <p:txBody>
            <a:bodyPr wrap="none" rtlCol="0">
              <a:spAutoFit/>
            </a:bodyPr>
            <a:lstStyle/>
            <a:p>
              <a:pPr defTabSz="457058" fontAlgn="auto">
                <a:spcBef>
                  <a:spcPts val="0"/>
                </a:spcBef>
                <a:spcAft>
                  <a:spcPts val="0"/>
                </a:spcAft>
              </a:pPr>
              <a:r>
                <a:rPr lang="en-US" sz="800" dirty="0" smtClean="0">
                  <a:solidFill>
                    <a:prstClr val="white"/>
                  </a:solidFill>
                  <a:latin typeface="Calibri"/>
                  <a:ea typeface="+mn-ea"/>
                </a:rPr>
                <a:t>R:</a:t>
              </a:r>
              <a:r>
                <a:rPr lang="en-US" altLang="zh-CN" sz="800" dirty="0" smtClean="0">
                  <a:solidFill>
                    <a:prstClr val="white"/>
                  </a:solidFill>
                  <a:latin typeface="Calibri"/>
                  <a:ea typeface="宋体"/>
                </a:rPr>
                <a:t>23</a:t>
              </a:r>
              <a:endParaRPr lang="en-US" sz="800" dirty="0" smtClean="0">
                <a:solidFill>
                  <a:prstClr val="white"/>
                </a:solidFill>
                <a:latin typeface="Calibri"/>
                <a:ea typeface="+mn-ea"/>
              </a:endParaRPr>
            </a:p>
            <a:p>
              <a:pPr defTabSz="457058" fontAlgn="auto">
                <a:spcBef>
                  <a:spcPts val="0"/>
                </a:spcBef>
                <a:spcAft>
                  <a:spcPts val="0"/>
                </a:spcAft>
              </a:pPr>
              <a:r>
                <a:rPr lang="en-US" sz="800" dirty="0" smtClean="0">
                  <a:solidFill>
                    <a:prstClr val="white"/>
                  </a:solidFill>
                  <a:latin typeface="Calibri"/>
                  <a:ea typeface="+mn-ea"/>
                </a:rPr>
                <a:t>G:1</a:t>
              </a:r>
              <a:r>
                <a:rPr lang="en-US" altLang="zh-CN" sz="800" dirty="0" smtClean="0">
                  <a:solidFill>
                    <a:prstClr val="white"/>
                  </a:solidFill>
                  <a:latin typeface="Calibri"/>
                  <a:ea typeface="宋体"/>
                </a:rPr>
                <a:t>36</a:t>
              </a:r>
              <a:endParaRPr lang="en-US" sz="800" dirty="0" smtClean="0">
                <a:solidFill>
                  <a:prstClr val="white"/>
                </a:solidFill>
                <a:latin typeface="Calibri"/>
                <a:ea typeface="+mn-ea"/>
              </a:endParaRPr>
            </a:p>
            <a:p>
              <a:pPr defTabSz="457058" fontAlgn="auto">
                <a:spcBef>
                  <a:spcPts val="0"/>
                </a:spcBef>
                <a:spcAft>
                  <a:spcPts val="0"/>
                </a:spcAft>
              </a:pPr>
              <a:r>
                <a:rPr lang="en-US" sz="800" dirty="0" smtClean="0">
                  <a:solidFill>
                    <a:prstClr val="white"/>
                  </a:solidFill>
                  <a:latin typeface="Calibri"/>
                  <a:ea typeface="+mn-ea"/>
                </a:rPr>
                <a:t>B:</a:t>
              </a:r>
              <a:r>
                <a:rPr lang="en-US" altLang="zh-CN" sz="800" dirty="0" smtClean="0">
                  <a:solidFill>
                    <a:prstClr val="white"/>
                  </a:solidFill>
                  <a:latin typeface="Calibri"/>
                  <a:ea typeface="宋体"/>
                </a:rPr>
                <a:t>238</a:t>
              </a:r>
              <a:endParaRPr lang="en-US" sz="800" dirty="0">
                <a:solidFill>
                  <a:prstClr val="white"/>
                </a:solidFill>
                <a:latin typeface="Calibri"/>
                <a:ea typeface="+mn-ea"/>
              </a:endParaRPr>
            </a:p>
          </p:txBody>
        </p:sp>
      </p:grpSp>
      <p:grpSp>
        <p:nvGrpSpPr>
          <p:cNvPr id="48" name="Group 47"/>
          <p:cNvGrpSpPr/>
          <p:nvPr userDrawn="1"/>
        </p:nvGrpSpPr>
        <p:grpSpPr>
          <a:xfrm>
            <a:off x="-1081337" y="1371657"/>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58" fontAlgn="auto">
                <a:spcBef>
                  <a:spcPts val="0"/>
                </a:spcBef>
                <a:spcAft>
                  <a:spcPts val="0"/>
                </a:spcAft>
              </a:pPr>
              <a:endParaRPr lang="en-US" sz="800">
                <a:solidFill>
                  <a:prstClr val="white"/>
                </a:solidFill>
              </a:endParaRPr>
            </a:p>
          </p:txBody>
        </p:sp>
        <p:sp>
          <p:nvSpPr>
            <p:cNvPr id="50" name="TextBox 49"/>
            <p:cNvSpPr txBox="1"/>
            <p:nvPr userDrawn="1"/>
          </p:nvSpPr>
          <p:spPr>
            <a:xfrm>
              <a:off x="-1138755" y="0"/>
              <a:ext cx="429926" cy="461665"/>
            </a:xfrm>
            <a:prstGeom prst="rect">
              <a:avLst/>
            </a:prstGeom>
            <a:noFill/>
          </p:spPr>
          <p:txBody>
            <a:bodyPr wrap="none" rtlCol="0">
              <a:spAutoFit/>
            </a:bodyPr>
            <a:lstStyle/>
            <a:p>
              <a:pPr defTabSz="457058" fontAlgn="auto">
                <a:spcBef>
                  <a:spcPts val="0"/>
                </a:spcBef>
                <a:spcAft>
                  <a:spcPts val="0"/>
                </a:spcAft>
              </a:pPr>
              <a:r>
                <a:rPr lang="en-US" sz="800" dirty="0" smtClean="0">
                  <a:solidFill>
                    <a:prstClr val="black"/>
                  </a:solidFill>
                  <a:latin typeface="Calibri"/>
                  <a:ea typeface="+mn-ea"/>
                </a:rPr>
                <a:t>R:</a:t>
              </a:r>
              <a:r>
                <a:rPr lang="en-US" altLang="zh-CN" sz="800" dirty="0" smtClean="0">
                  <a:solidFill>
                    <a:prstClr val="black"/>
                  </a:solidFill>
                  <a:latin typeface="Calibri"/>
                  <a:ea typeface="宋体"/>
                </a:rPr>
                <a:t>35</a:t>
              </a:r>
              <a:endParaRPr lang="en-US" sz="800" dirty="0" smtClean="0">
                <a:solidFill>
                  <a:prstClr val="black"/>
                </a:solidFill>
                <a:latin typeface="Calibri"/>
                <a:ea typeface="+mn-ea"/>
              </a:endParaRPr>
            </a:p>
            <a:p>
              <a:pPr defTabSz="457058" fontAlgn="auto">
                <a:spcBef>
                  <a:spcPts val="0"/>
                </a:spcBef>
                <a:spcAft>
                  <a:spcPts val="0"/>
                </a:spcAft>
              </a:pPr>
              <a:r>
                <a:rPr lang="en-US" sz="800" dirty="0" smtClean="0">
                  <a:solidFill>
                    <a:prstClr val="black"/>
                  </a:solidFill>
                  <a:latin typeface="Calibri"/>
                  <a:ea typeface="+mn-ea"/>
                </a:rPr>
                <a:t>G:2</a:t>
              </a:r>
              <a:r>
                <a:rPr lang="en-US" altLang="zh-CN" sz="800" dirty="0" smtClean="0">
                  <a:solidFill>
                    <a:prstClr val="black"/>
                  </a:solidFill>
                  <a:latin typeface="Calibri"/>
                  <a:ea typeface="宋体"/>
                </a:rPr>
                <a:t>04</a:t>
              </a:r>
              <a:endParaRPr lang="en-US" sz="800" dirty="0" smtClean="0">
                <a:solidFill>
                  <a:prstClr val="black"/>
                </a:solidFill>
                <a:latin typeface="Calibri"/>
                <a:ea typeface="+mn-ea"/>
              </a:endParaRPr>
            </a:p>
            <a:p>
              <a:pPr defTabSz="457058" fontAlgn="auto">
                <a:spcBef>
                  <a:spcPts val="0"/>
                </a:spcBef>
                <a:spcAft>
                  <a:spcPts val="0"/>
                </a:spcAft>
              </a:pPr>
              <a:r>
                <a:rPr lang="en-US" sz="800" dirty="0" smtClean="0">
                  <a:solidFill>
                    <a:prstClr val="black"/>
                  </a:solidFill>
                  <a:latin typeface="Calibri"/>
                  <a:ea typeface="+mn-ea"/>
                </a:rPr>
                <a:t>B:2</a:t>
              </a:r>
              <a:r>
                <a:rPr lang="en-US" altLang="zh-CN" sz="800" dirty="0" smtClean="0">
                  <a:solidFill>
                    <a:prstClr val="black"/>
                  </a:solidFill>
                  <a:latin typeface="Calibri"/>
                  <a:ea typeface="宋体"/>
                </a:rPr>
                <a:t>52</a:t>
              </a:r>
              <a:endParaRPr lang="en-US" sz="800" dirty="0">
                <a:solidFill>
                  <a:prstClr val="black"/>
                </a:solidFill>
                <a:latin typeface="Calibri"/>
                <a:ea typeface="+mn-ea"/>
              </a:endParaRPr>
            </a:p>
          </p:txBody>
        </p:sp>
      </p:grpSp>
      <p:grpSp>
        <p:nvGrpSpPr>
          <p:cNvPr id="51" name="Group 50"/>
          <p:cNvGrpSpPr/>
          <p:nvPr userDrawn="1"/>
        </p:nvGrpSpPr>
        <p:grpSpPr>
          <a:xfrm>
            <a:off x="-1081337" y="2084094"/>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58" fontAlgn="auto">
                <a:spcBef>
                  <a:spcPts val="0"/>
                </a:spcBef>
                <a:spcAft>
                  <a:spcPts val="0"/>
                </a:spcAft>
              </a:pPr>
              <a:endParaRPr lang="en-US" sz="800">
                <a:solidFill>
                  <a:prstClr val="white"/>
                </a:solidFill>
              </a:endParaRPr>
            </a:p>
          </p:txBody>
        </p:sp>
        <p:sp>
          <p:nvSpPr>
            <p:cNvPr id="53" name="TextBox 52"/>
            <p:cNvSpPr txBox="1"/>
            <p:nvPr userDrawn="1"/>
          </p:nvSpPr>
          <p:spPr>
            <a:xfrm>
              <a:off x="-1138755" y="0"/>
              <a:ext cx="429926" cy="461665"/>
            </a:xfrm>
            <a:prstGeom prst="rect">
              <a:avLst/>
            </a:prstGeom>
            <a:noFill/>
          </p:spPr>
          <p:txBody>
            <a:bodyPr wrap="none" rtlCol="0">
              <a:spAutoFit/>
            </a:bodyPr>
            <a:lstStyle/>
            <a:p>
              <a:pPr defTabSz="457058" fontAlgn="auto">
                <a:spcBef>
                  <a:spcPts val="0"/>
                </a:spcBef>
                <a:spcAft>
                  <a:spcPts val="0"/>
                </a:spcAft>
              </a:pPr>
              <a:r>
                <a:rPr lang="en-US" sz="800" dirty="0" smtClean="0">
                  <a:solidFill>
                    <a:prstClr val="white"/>
                  </a:solidFill>
                  <a:latin typeface="Calibri"/>
                  <a:ea typeface="+mn-ea"/>
                </a:rPr>
                <a:t>R:</a:t>
              </a:r>
              <a:r>
                <a:rPr lang="en-US" altLang="zh-CN" sz="800" dirty="0" smtClean="0">
                  <a:solidFill>
                    <a:prstClr val="white"/>
                  </a:solidFill>
                  <a:latin typeface="Calibri"/>
                  <a:ea typeface="宋体"/>
                </a:rPr>
                <a:t>33</a:t>
              </a:r>
              <a:endParaRPr lang="en-US" sz="800" dirty="0" smtClean="0">
                <a:solidFill>
                  <a:prstClr val="white"/>
                </a:solidFill>
                <a:latin typeface="Calibri"/>
                <a:ea typeface="+mn-ea"/>
              </a:endParaRPr>
            </a:p>
            <a:p>
              <a:pPr defTabSz="457058" fontAlgn="auto">
                <a:spcBef>
                  <a:spcPts val="0"/>
                </a:spcBef>
                <a:spcAft>
                  <a:spcPts val="0"/>
                </a:spcAft>
              </a:pPr>
              <a:r>
                <a:rPr lang="en-US" sz="800" dirty="0" smtClean="0">
                  <a:solidFill>
                    <a:prstClr val="white"/>
                  </a:solidFill>
                  <a:latin typeface="Calibri"/>
                  <a:ea typeface="+mn-ea"/>
                </a:rPr>
                <a:t>G:</a:t>
              </a:r>
              <a:r>
                <a:rPr lang="en-US" altLang="zh-CN" sz="800" dirty="0" smtClean="0">
                  <a:solidFill>
                    <a:prstClr val="white"/>
                  </a:solidFill>
                  <a:latin typeface="Calibri"/>
                  <a:ea typeface="宋体"/>
                </a:rPr>
                <a:t>200</a:t>
              </a:r>
              <a:endParaRPr lang="en-US" sz="800" dirty="0" smtClean="0">
                <a:solidFill>
                  <a:prstClr val="white"/>
                </a:solidFill>
                <a:latin typeface="Calibri"/>
                <a:ea typeface="+mn-ea"/>
              </a:endParaRPr>
            </a:p>
            <a:p>
              <a:pPr defTabSz="457058" fontAlgn="auto">
                <a:spcBef>
                  <a:spcPts val="0"/>
                </a:spcBef>
                <a:spcAft>
                  <a:spcPts val="0"/>
                </a:spcAft>
              </a:pPr>
              <a:r>
                <a:rPr lang="en-US" sz="800" dirty="0" smtClean="0">
                  <a:solidFill>
                    <a:prstClr val="white"/>
                  </a:solidFill>
                  <a:latin typeface="Calibri"/>
                  <a:ea typeface="+mn-ea"/>
                </a:rPr>
                <a:t>B:</a:t>
              </a:r>
              <a:r>
                <a:rPr lang="en-US" altLang="zh-CN" sz="800" dirty="0" smtClean="0">
                  <a:solidFill>
                    <a:prstClr val="white"/>
                  </a:solidFill>
                  <a:latin typeface="Calibri"/>
                  <a:ea typeface="宋体"/>
                </a:rPr>
                <a:t>200</a:t>
              </a:r>
              <a:endParaRPr lang="en-US" sz="800" dirty="0">
                <a:solidFill>
                  <a:prstClr val="white"/>
                </a:solidFill>
                <a:latin typeface="Calibri"/>
                <a:ea typeface="+mn-ea"/>
              </a:endParaRPr>
            </a:p>
          </p:txBody>
        </p:sp>
      </p:grpSp>
      <p:sp>
        <p:nvSpPr>
          <p:cNvPr id="59" name="TextBox 58"/>
          <p:cNvSpPr txBox="1"/>
          <p:nvPr userDrawn="1"/>
        </p:nvSpPr>
        <p:spPr>
          <a:xfrm>
            <a:off x="-1095448" y="3710100"/>
            <a:ext cx="646288" cy="415498"/>
          </a:xfrm>
          <a:prstGeom prst="rect">
            <a:avLst/>
          </a:prstGeom>
          <a:noFill/>
        </p:spPr>
        <p:txBody>
          <a:bodyPr wrap="square" lIns="91416" tIns="45708" rIns="91416" bIns="45708" rtlCol="0">
            <a:spAutoFit/>
          </a:bodyPr>
          <a:lstStyle/>
          <a:p>
            <a:pPr defTabSz="457058" fontAlgn="auto">
              <a:spcBef>
                <a:spcPts val="0"/>
              </a:spcBef>
              <a:spcAft>
                <a:spcPts val="0"/>
              </a:spcAft>
            </a:pPr>
            <a:r>
              <a:rPr lang="zh-CN" altLang="en-US" sz="700" dirty="0" smtClean="0">
                <a:solidFill>
                  <a:prstClr val="white"/>
                </a:solidFill>
                <a:latin typeface="Calibri"/>
                <a:ea typeface="宋体"/>
              </a:rPr>
              <a:t>中文字体：</a:t>
            </a:r>
            <a:endParaRPr lang="en-US" altLang="zh-CN" sz="700" dirty="0" smtClean="0">
              <a:solidFill>
                <a:srgbClr val="1EA19F"/>
              </a:solidFill>
              <a:latin typeface="Calibri"/>
              <a:ea typeface="宋体"/>
            </a:endParaRPr>
          </a:p>
          <a:p>
            <a:pPr defTabSz="457058" fontAlgn="auto">
              <a:spcBef>
                <a:spcPts val="0"/>
              </a:spcBef>
              <a:spcAft>
                <a:spcPts val="0"/>
              </a:spcAft>
              <a:defRPr/>
            </a:pPr>
            <a:r>
              <a:rPr lang="zh-CN" altLang="en-US" sz="1400" dirty="0" smtClean="0">
                <a:solidFill>
                  <a:srgbClr val="FFFFFF"/>
                </a:solidFill>
                <a:latin typeface="Heiti SC Medium"/>
                <a:ea typeface="Heiti SC Medium"/>
                <a:cs typeface="Heiti SC Medium"/>
              </a:rPr>
              <a:t>黑体</a:t>
            </a:r>
            <a:endParaRPr lang="en-US" altLang="zh-CN" sz="1400" dirty="0" smtClean="0">
              <a:solidFill>
                <a:srgbClr val="FFFFFF"/>
              </a:solidFill>
              <a:latin typeface="Heiti SC Medium"/>
              <a:ea typeface="Heiti SC Medium"/>
              <a:cs typeface="Heiti SC Medium"/>
            </a:endParaRPr>
          </a:p>
        </p:txBody>
      </p:sp>
      <p:grpSp>
        <p:nvGrpSpPr>
          <p:cNvPr id="60" name="Group 59"/>
          <p:cNvGrpSpPr/>
          <p:nvPr userDrawn="1"/>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58" fontAlgn="auto">
                <a:spcBef>
                  <a:spcPts val="0"/>
                </a:spcBef>
                <a:spcAft>
                  <a:spcPts val="0"/>
                </a:spcAft>
              </a:pPr>
              <a:endParaRPr lang="en-US" sz="800">
                <a:solidFill>
                  <a:prstClr val="white"/>
                </a:solidFill>
              </a:endParaRPr>
            </a:p>
          </p:txBody>
        </p:sp>
        <p:sp>
          <p:nvSpPr>
            <p:cNvPr id="62" name="TextBox 61"/>
            <p:cNvSpPr txBox="1"/>
            <p:nvPr userDrawn="1"/>
          </p:nvSpPr>
          <p:spPr>
            <a:xfrm>
              <a:off x="-1138755" y="0"/>
              <a:ext cx="429926" cy="461665"/>
            </a:xfrm>
            <a:prstGeom prst="rect">
              <a:avLst/>
            </a:prstGeom>
            <a:noFill/>
          </p:spPr>
          <p:txBody>
            <a:bodyPr wrap="none" rtlCol="0">
              <a:spAutoFit/>
            </a:bodyPr>
            <a:lstStyle/>
            <a:p>
              <a:pPr defTabSz="457058" fontAlgn="auto">
                <a:spcBef>
                  <a:spcPts val="0"/>
                </a:spcBef>
                <a:spcAft>
                  <a:spcPts val="0"/>
                </a:spcAft>
              </a:pPr>
              <a:r>
                <a:rPr lang="en-US" sz="800" dirty="0" smtClean="0">
                  <a:solidFill>
                    <a:prstClr val="white"/>
                  </a:solidFill>
                  <a:latin typeface="Calibri"/>
                  <a:ea typeface="+mn-ea"/>
                </a:rPr>
                <a:t>R:</a:t>
              </a:r>
              <a:r>
                <a:rPr lang="zh-CN" altLang="zh-CN" sz="800" dirty="0" smtClean="0">
                  <a:solidFill>
                    <a:prstClr val="white"/>
                  </a:solidFill>
                  <a:latin typeface="Calibri"/>
                  <a:ea typeface="宋体"/>
                </a:rPr>
                <a:t>1</a:t>
              </a:r>
              <a:r>
                <a:rPr lang="en-US" altLang="zh-CN" sz="800" dirty="0" smtClean="0">
                  <a:solidFill>
                    <a:prstClr val="white"/>
                  </a:solidFill>
                  <a:latin typeface="Calibri"/>
                  <a:ea typeface="宋体"/>
                </a:rPr>
                <a:t>76</a:t>
              </a:r>
              <a:endParaRPr lang="en-US" sz="800" dirty="0" smtClean="0">
                <a:solidFill>
                  <a:prstClr val="white"/>
                </a:solidFill>
                <a:latin typeface="Calibri"/>
                <a:ea typeface="+mn-ea"/>
              </a:endParaRPr>
            </a:p>
            <a:p>
              <a:pPr defTabSz="457058" fontAlgn="auto">
                <a:spcBef>
                  <a:spcPts val="0"/>
                </a:spcBef>
                <a:spcAft>
                  <a:spcPts val="0"/>
                </a:spcAft>
              </a:pPr>
              <a:r>
                <a:rPr lang="en-US" sz="800" dirty="0" smtClean="0">
                  <a:solidFill>
                    <a:prstClr val="white"/>
                  </a:solidFill>
                  <a:latin typeface="Calibri"/>
                  <a:ea typeface="+mn-ea"/>
                </a:rPr>
                <a:t>G:</a:t>
              </a:r>
              <a:r>
                <a:rPr lang="zh-CN" altLang="zh-CN" sz="800" dirty="0" smtClean="0">
                  <a:solidFill>
                    <a:prstClr val="white"/>
                  </a:solidFill>
                  <a:latin typeface="Calibri"/>
                  <a:ea typeface="宋体"/>
                </a:rPr>
                <a:t>1</a:t>
              </a:r>
              <a:r>
                <a:rPr lang="en-US" altLang="zh-CN" sz="800" dirty="0" smtClean="0">
                  <a:solidFill>
                    <a:prstClr val="white"/>
                  </a:solidFill>
                  <a:latin typeface="Calibri"/>
                  <a:ea typeface="宋体"/>
                </a:rPr>
                <a:t>15</a:t>
              </a:r>
              <a:endParaRPr lang="en-US" sz="800" dirty="0" smtClean="0">
                <a:solidFill>
                  <a:prstClr val="white"/>
                </a:solidFill>
                <a:latin typeface="Calibri"/>
                <a:ea typeface="+mn-ea"/>
              </a:endParaRPr>
            </a:p>
            <a:p>
              <a:pPr defTabSz="457058" fontAlgn="auto">
                <a:spcBef>
                  <a:spcPts val="0"/>
                </a:spcBef>
                <a:spcAft>
                  <a:spcPts val="0"/>
                </a:spcAft>
              </a:pPr>
              <a:r>
                <a:rPr lang="en-US" sz="800" dirty="0" smtClean="0">
                  <a:solidFill>
                    <a:prstClr val="white"/>
                  </a:solidFill>
                  <a:latin typeface="Calibri"/>
                  <a:ea typeface="+mn-ea"/>
                </a:rPr>
                <a:t>B:</a:t>
              </a:r>
              <a:r>
                <a:rPr lang="zh-CN" altLang="zh-CN" sz="800" dirty="0" smtClean="0">
                  <a:solidFill>
                    <a:prstClr val="white"/>
                  </a:solidFill>
                  <a:latin typeface="Calibri"/>
                  <a:ea typeface="宋体"/>
                </a:rPr>
                <a:t>2</a:t>
              </a:r>
              <a:r>
                <a:rPr lang="en-US" altLang="zh-CN" sz="800" dirty="0" smtClean="0">
                  <a:solidFill>
                    <a:prstClr val="white"/>
                  </a:solidFill>
                  <a:latin typeface="Calibri"/>
                  <a:ea typeface="宋体"/>
                </a:rPr>
                <a:t>52</a:t>
              </a:r>
              <a:endParaRPr lang="en-US" sz="800" dirty="0">
                <a:solidFill>
                  <a:prstClr val="white"/>
                </a:solidFill>
                <a:latin typeface="Calibri"/>
                <a:ea typeface="+mn-ea"/>
              </a:endParaRPr>
            </a:p>
          </p:txBody>
        </p:sp>
      </p:grpSp>
      <p:sp>
        <p:nvSpPr>
          <p:cNvPr id="63" name="Rectangle 62"/>
          <p:cNvSpPr/>
          <p:nvPr userDrawn="1"/>
        </p:nvSpPr>
        <p:spPr>
          <a:xfrm>
            <a:off x="-1095448" y="4158940"/>
            <a:ext cx="770893" cy="446276"/>
          </a:xfrm>
          <a:prstGeom prst="rect">
            <a:avLst/>
          </a:prstGeom>
        </p:spPr>
        <p:txBody>
          <a:bodyPr wrap="square" lIns="91416" tIns="45708" rIns="91416" bIns="45708">
            <a:spAutoFit/>
          </a:bodyPr>
          <a:lstStyle/>
          <a:p>
            <a:pPr defTabSz="457058" fontAlgn="auto">
              <a:spcBef>
                <a:spcPts val="0"/>
              </a:spcBef>
              <a:spcAft>
                <a:spcPts val="0"/>
              </a:spcAft>
              <a:defRPr/>
            </a:pPr>
            <a:r>
              <a:rPr lang="zh-CN" altLang="en-US" sz="700" dirty="0" smtClean="0">
                <a:solidFill>
                  <a:prstClr val="white"/>
                </a:solidFill>
                <a:latin typeface="Calibri"/>
                <a:ea typeface="宋体"/>
              </a:rPr>
              <a:t>英文字体：</a:t>
            </a:r>
            <a:endParaRPr lang="en-US" altLang="zh-CN" sz="700" b="1" dirty="0" smtClean="0">
              <a:solidFill>
                <a:srgbClr val="FFFFFF"/>
              </a:solidFill>
              <a:latin typeface="Arial"/>
              <a:ea typeface="宋体"/>
              <a:cs typeface="Arial"/>
            </a:endParaRPr>
          </a:p>
          <a:p>
            <a:pPr defTabSz="457058" fontAlgn="auto">
              <a:spcBef>
                <a:spcPts val="0"/>
              </a:spcBef>
              <a:spcAft>
                <a:spcPts val="0"/>
              </a:spcAft>
            </a:pPr>
            <a:r>
              <a:rPr lang="en-US" altLang="zh-CN" sz="1600" b="1" dirty="0" smtClean="0">
                <a:solidFill>
                  <a:srgbClr val="FFFFFF"/>
                </a:solidFill>
                <a:latin typeface="Arial"/>
                <a:ea typeface="宋体"/>
                <a:cs typeface="Arial"/>
              </a:rPr>
              <a:t>Arial</a:t>
            </a:r>
          </a:p>
        </p:txBody>
      </p:sp>
      <p:grpSp>
        <p:nvGrpSpPr>
          <p:cNvPr id="76" name="Group 75"/>
          <p:cNvGrpSpPr/>
          <p:nvPr userDrawn="1"/>
        </p:nvGrpSpPr>
        <p:grpSpPr>
          <a:xfrm>
            <a:off x="-201084"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9196927"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84" y="222367"/>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a:t>
            </a:r>
            <a:r>
              <a:rPr lang="it-IT" dirty="0" err="1"/>
              <a:t>title</a:t>
            </a:r>
            <a:r>
              <a:rPr lang="it-IT" dirty="0"/>
              <a:t> style</a:t>
            </a:r>
            <a:endParaRPr lang="en-US" dirty="0"/>
          </a:p>
        </p:txBody>
      </p:sp>
      <p:sp>
        <p:nvSpPr>
          <p:cNvPr id="56" name="Rectangle 3"/>
          <p:cNvSpPr>
            <a:spLocks noGrp="1" noChangeArrowheads="1"/>
          </p:cNvSpPr>
          <p:nvPr>
            <p:ph type="body" idx="1"/>
          </p:nvPr>
        </p:nvSpPr>
        <p:spPr bwMode="auto">
          <a:xfrm>
            <a:off x="453884" y="1082849"/>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text </a:t>
            </a:r>
            <a:r>
              <a:rPr lang="it-IT" dirty="0" err="1"/>
              <a:t>styles</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en-US" dirty="0"/>
          </a:p>
        </p:txBody>
      </p:sp>
      <p:sp>
        <p:nvSpPr>
          <p:cNvPr id="66" name="Text Box 5"/>
          <p:cNvSpPr txBox="1">
            <a:spLocks noChangeArrowheads="1"/>
          </p:cNvSpPr>
          <p:nvPr userDrawn="1"/>
        </p:nvSpPr>
        <p:spPr bwMode="auto">
          <a:xfrm>
            <a:off x="453872" y="4924536"/>
            <a:ext cx="230187"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058" fontAlgn="auto">
              <a:spcBef>
                <a:spcPct val="50000"/>
              </a:spcBef>
              <a:spcAft>
                <a:spcPts val="0"/>
              </a:spcAft>
              <a:defRPr/>
            </a:pPr>
            <a:fld id="{046AD7C7-DE3F-5E43-A3A8-CA80750AE375}" type="slidenum">
              <a:rPr kumimoji="0" lang="en-US" altLang="zh-CN" sz="800" smtClean="0">
                <a:solidFill>
                  <a:srgbClr val="1A154C"/>
                </a:solidFill>
                <a:latin typeface="Arial"/>
                <a:cs typeface="Arial"/>
              </a:rPr>
              <a:pPr defTabSz="457058" fontAlgn="auto">
                <a:spcBef>
                  <a:spcPct val="50000"/>
                </a:spcBef>
                <a:spcAft>
                  <a:spcPts val="0"/>
                </a:spcAft>
                <a:defRPr/>
              </a:pPr>
              <a:t>‹#›</a:t>
            </a:fld>
            <a:endParaRPr kumimoji="0" lang="en-US" altLang="zh-CN" sz="800" dirty="0" smtClean="0">
              <a:solidFill>
                <a:srgbClr val="1A154C"/>
              </a:solidFill>
              <a:latin typeface="Arial"/>
              <a:cs typeface="Arial"/>
            </a:endParaRPr>
          </a:p>
        </p:txBody>
      </p:sp>
    </p:spTree>
    <p:extLst>
      <p:ext uri="{BB962C8B-B14F-4D97-AF65-F5344CB8AC3E}">
        <p14:creationId xmlns:p14="http://schemas.microsoft.com/office/powerpoint/2010/main" val="717608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7" r:id="rId11"/>
    <p:sldLayoutId id="2147484723" r:id="rId12"/>
    <p:sldLayoutId id="2147484724" r:id="rId13"/>
    <p:sldLayoutId id="2147484725" r:id="rId14"/>
    <p:sldLayoutId id="2147484726" r:id="rId15"/>
  </p:sldLayoutIdLst>
  <p:timing>
    <p:tnLst>
      <p:par>
        <p:cTn id="1" dur="indefinite" restart="never" nodeType="tmRoot"/>
      </p:par>
    </p:tnLst>
  </p:timing>
  <p:txStyles>
    <p:titleStyle>
      <a:lvl1pPr algn="l" defTabSz="457058" rtl="0" eaLnBrk="1" latinLnBrk="0" hangingPunct="1">
        <a:spcBef>
          <a:spcPct val="0"/>
        </a:spcBef>
        <a:buNone/>
        <a:defRPr sz="1600" b="1" i="0" kern="1200">
          <a:solidFill>
            <a:schemeClr val="tx1"/>
          </a:solidFill>
          <a:latin typeface="Arial"/>
          <a:ea typeface="+mj-ea"/>
          <a:cs typeface="Arial"/>
        </a:defRPr>
      </a:lvl1pPr>
    </p:titleStyle>
    <p:bodyStyle>
      <a:lvl1pPr marL="0" indent="0" algn="l" defTabSz="457058" rtl="0" eaLnBrk="1" latinLnBrk="0" hangingPunct="1">
        <a:spcBef>
          <a:spcPct val="20000"/>
        </a:spcBef>
        <a:buFont typeface="Arial"/>
        <a:buNone/>
        <a:defRPr sz="1600" b="0" i="0" kern="1200">
          <a:solidFill>
            <a:schemeClr val="tx1"/>
          </a:solidFill>
          <a:latin typeface="Arial"/>
          <a:ea typeface="+mn-ea"/>
          <a:cs typeface="Arial"/>
        </a:defRPr>
      </a:lvl1pPr>
      <a:lvl2pPr marL="457058" indent="0" algn="l" defTabSz="457058" rtl="0" eaLnBrk="1" latinLnBrk="0" hangingPunct="1">
        <a:spcBef>
          <a:spcPct val="20000"/>
        </a:spcBef>
        <a:buFont typeface="Arial"/>
        <a:buNone/>
        <a:defRPr sz="1600" b="0" i="0" kern="1200">
          <a:solidFill>
            <a:schemeClr val="tx1"/>
          </a:solidFill>
          <a:latin typeface="Arial"/>
          <a:ea typeface="+mn-ea"/>
          <a:cs typeface="Arial"/>
        </a:defRPr>
      </a:lvl2pPr>
      <a:lvl3pPr marL="914130" indent="0" algn="l" defTabSz="457058" rtl="0" eaLnBrk="1" latinLnBrk="0" hangingPunct="1">
        <a:spcBef>
          <a:spcPct val="20000"/>
        </a:spcBef>
        <a:buFont typeface="Arial"/>
        <a:buNone/>
        <a:defRPr sz="1600" b="0" i="0" kern="1200">
          <a:solidFill>
            <a:schemeClr val="tx1"/>
          </a:solidFill>
          <a:latin typeface="Arial"/>
          <a:ea typeface="+mn-ea"/>
          <a:cs typeface="Arial"/>
        </a:defRPr>
      </a:lvl3pPr>
      <a:lvl4pPr marL="1371192" indent="0" algn="l" defTabSz="457058" rtl="0" eaLnBrk="1" latinLnBrk="0" hangingPunct="1">
        <a:spcBef>
          <a:spcPct val="20000"/>
        </a:spcBef>
        <a:buFont typeface="Arial"/>
        <a:buNone/>
        <a:defRPr sz="1600" b="0" i="0" kern="1200">
          <a:solidFill>
            <a:schemeClr val="tx1"/>
          </a:solidFill>
          <a:latin typeface="Arial"/>
          <a:ea typeface="+mn-ea"/>
          <a:cs typeface="Arial"/>
        </a:defRPr>
      </a:lvl4pPr>
      <a:lvl5pPr marL="1828259" indent="0" algn="l" defTabSz="457058" rtl="0" eaLnBrk="1" latinLnBrk="0" hangingPunct="1">
        <a:spcBef>
          <a:spcPct val="20000"/>
        </a:spcBef>
        <a:buFont typeface="Arial"/>
        <a:buNone/>
        <a:defRPr sz="1600" b="0" i="0" kern="1200">
          <a:solidFill>
            <a:schemeClr val="tx1"/>
          </a:solidFill>
          <a:latin typeface="Arial"/>
          <a:ea typeface="+mn-ea"/>
          <a:cs typeface="Arial"/>
        </a:defRPr>
      </a:lvl5pPr>
      <a:lvl6pPr marL="2513844" indent="-228528" algn="l" defTabSz="457058" rtl="0" eaLnBrk="1" latinLnBrk="0" hangingPunct="1">
        <a:spcBef>
          <a:spcPct val="20000"/>
        </a:spcBef>
        <a:buFont typeface="Arial"/>
        <a:buChar char="•"/>
        <a:defRPr sz="2000" kern="1200">
          <a:solidFill>
            <a:schemeClr val="tx1"/>
          </a:solidFill>
          <a:latin typeface="+mn-lt"/>
          <a:ea typeface="+mn-ea"/>
          <a:cs typeface="+mn-cs"/>
        </a:defRPr>
      </a:lvl6pPr>
      <a:lvl7pPr marL="2970912" indent="-228528" algn="l" defTabSz="457058" rtl="0" eaLnBrk="1" latinLnBrk="0" hangingPunct="1">
        <a:spcBef>
          <a:spcPct val="20000"/>
        </a:spcBef>
        <a:buFont typeface="Arial"/>
        <a:buChar char="•"/>
        <a:defRPr sz="2000" kern="1200">
          <a:solidFill>
            <a:schemeClr val="tx1"/>
          </a:solidFill>
          <a:latin typeface="+mn-lt"/>
          <a:ea typeface="+mn-ea"/>
          <a:cs typeface="+mn-cs"/>
        </a:defRPr>
      </a:lvl7pPr>
      <a:lvl8pPr marL="3427974" indent="-228528" algn="l" defTabSz="457058" rtl="0" eaLnBrk="1" latinLnBrk="0" hangingPunct="1">
        <a:spcBef>
          <a:spcPct val="20000"/>
        </a:spcBef>
        <a:buFont typeface="Arial"/>
        <a:buChar char="•"/>
        <a:defRPr sz="2000" kern="1200">
          <a:solidFill>
            <a:schemeClr val="tx1"/>
          </a:solidFill>
          <a:latin typeface="+mn-lt"/>
          <a:ea typeface="+mn-ea"/>
          <a:cs typeface="+mn-cs"/>
        </a:defRPr>
      </a:lvl8pPr>
      <a:lvl9pPr marL="3885036" indent="-228528" algn="l" defTabSz="45705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58" rtl="0" eaLnBrk="1" latinLnBrk="0" hangingPunct="1">
        <a:defRPr sz="1800" kern="1200">
          <a:solidFill>
            <a:schemeClr val="tx1"/>
          </a:solidFill>
          <a:latin typeface="+mn-lt"/>
          <a:ea typeface="+mn-ea"/>
          <a:cs typeface="+mn-cs"/>
        </a:defRPr>
      </a:lvl1pPr>
      <a:lvl2pPr marL="457058" algn="l" defTabSz="457058" rtl="0" eaLnBrk="1" latinLnBrk="0" hangingPunct="1">
        <a:defRPr sz="1800" kern="1200">
          <a:solidFill>
            <a:schemeClr val="tx1"/>
          </a:solidFill>
          <a:latin typeface="+mn-lt"/>
          <a:ea typeface="+mn-ea"/>
          <a:cs typeface="+mn-cs"/>
        </a:defRPr>
      </a:lvl2pPr>
      <a:lvl3pPr marL="914130" algn="l" defTabSz="457058" rtl="0" eaLnBrk="1" latinLnBrk="0" hangingPunct="1">
        <a:defRPr sz="1800" kern="1200">
          <a:solidFill>
            <a:schemeClr val="tx1"/>
          </a:solidFill>
          <a:latin typeface="+mn-lt"/>
          <a:ea typeface="+mn-ea"/>
          <a:cs typeface="+mn-cs"/>
        </a:defRPr>
      </a:lvl3pPr>
      <a:lvl4pPr marL="1371192" algn="l" defTabSz="457058" rtl="0" eaLnBrk="1" latinLnBrk="0" hangingPunct="1">
        <a:defRPr sz="1800" kern="1200">
          <a:solidFill>
            <a:schemeClr val="tx1"/>
          </a:solidFill>
          <a:latin typeface="+mn-lt"/>
          <a:ea typeface="+mn-ea"/>
          <a:cs typeface="+mn-cs"/>
        </a:defRPr>
      </a:lvl4pPr>
      <a:lvl5pPr marL="1828259" algn="l" defTabSz="457058" rtl="0" eaLnBrk="1" latinLnBrk="0" hangingPunct="1">
        <a:defRPr sz="1800" kern="1200">
          <a:solidFill>
            <a:schemeClr val="tx1"/>
          </a:solidFill>
          <a:latin typeface="+mn-lt"/>
          <a:ea typeface="+mn-ea"/>
          <a:cs typeface="+mn-cs"/>
        </a:defRPr>
      </a:lvl5pPr>
      <a:lvl6pPr marL="2285316" algn="l" defTabSz="457058" rtl="0" eaLnBrk="1" latinLnBrk="0" hangingPunct="1">
        <a:defRPr sz="1800" kern="1200">
          <a:solidFill>
            <a:schemeClr val="tx1"/>
          </a:solidFill>
          <a:latin typeface="+mn-lt"/>
          <a:ea typeface="+mn-ea"/>
          <a:cs typeface="+mn-cs"/>
        </a:defRPr>
      </a:lvl6pPr>
      <a:lvl7pPr marL="2742374" algn="l" defTabSz="457058" rtl="0" eaLnBrk="1" latinLnBrk="0" hangingPunct="1">
        <a:defRPr sz="1800" kern="1200">
          <a:solidFill>
            <a:schemeClr val="tx1"/>
          </a:solidFill>
          <a:latin typeface="+mn-lt"/>
          <a:ea typeface="+mn-ea"/>
          <a:cs typeface="+mn-cs"/>
        </a:defRPr>
      </a:lvl7pPr>
      <a:lvl8pPr marL="3199440" algn="l" defTabSz="457058" rtl="0" eaLnBrk="1" latinLnBrk="0" hangingPunct="1">
        <a:defRPr sz="1800" kern="1200">
          <a:solidFill>
            <a:schemeClr val="tx1"/>
          </a:solidFill>
          <a:latin typeface="+mn-lt"/>
          <a:ea typeface="+mn-ea"/>
          <a:cs typeface="+mn-cs"/>
        </a:defRPr>
      </a:lvl8pPr>
      <a:lvl9pPr marL="3656503" algn="l" defTabSz="45705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userDrawn="1"/>
        </p:nvGrpSpPr>
        <p:grpSpPr>
          <a:xfrm>
            <a:off x="453873"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userDrawn="1"/>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70" fontAlgn="auto">
                <a:spcBef>
                  <a:spcPts val="0"/>
                </a:spcBef>
                <a:spcAft>
                  <a:spcPts val="0"/>
                </a:spcAft>
              </a:pPr>
              <a:endParaRPr lang="en-US" sz="800">
                <a:solidFill>
                  <a:prstClr val="white"/>
                </a:solidFill>
              </a:endParaRPr>
            </a:p>
          </p:txBody>
        </p:sp>
        <p:sp>
          <p:nvSpPr>
            <p:cNvPr id="44" name="TextBox 43"/>
            <p:cNvSpPr txBox="1"/>
            <p:nvPr userDrawn="1"/>
          </p:nvSpPr>
          <p:spPr>
            <a:xfrm>
              <a:off x="-1138755" y="0"/>
              <a:ext cx="378630" cy="461665"/>
            </a:xfrm>
            <a:prstGeom prst="rect">
              <a:avLst/>
            </a:prstGeom>
            <a:grpFill/>
          </p:spPr>
          <p:txBody>
            <a:bodyPr wrap="none" rtlCol="0">
              <a:spAutoFit/>
            </a:bodyPr>
            <a:lstStyle/>
            <a:p>
              <a:pPr defTabSz="457070" fontAlgn="auto">
                <a:spcBef>
                  <a:spcPts val="0"/>
                </a:spcBef>
                <a:spcAft>
                  <a:spcPts val="0"/>
                </a:spcAft>
              </a:pPr>
              <a:r>
                <a:rPr lang="en-US" sz="800" dirty="0" smtClean="0">
                  <a:solidFill>
                    <a:prstClr val="white"/>
                  </a:solidFill>
                  <a:latin typeface="Calibri"/>
                </a:rPr>
                <a:t>R:</a:t>
              </a:r>
              <a:r>
                <a:rPr lang="en-US" altLang="zh-CN" sz="800" dirty="0" smtClean="0">
                  <a:solidFill>
                    <a:prstClr val="white"/>
                  </a:solidFill>
                  <a:latin typeface="Calibri"/>
                  <a:ea typeface="宋体"/>
                </a:rPr>
                <a:t>36</a:t>
              </a:r>
              <a:endParaRPr lang="en-US" sz="800" dirty="0" smtClean="0">
                <a:solidFill>
                  <a:prstClr val="white"/>
                </a:solidFill>
                <a:latin typeface="Calibri"/>
              </a:endParaRPr>
            </a:p>
            <a:p>
              <a:pPr defTabSz="457070" fontAlgn="auto">
                <a:spcBef>
                  <a:spcPts val="0"/>
                </a:spcBef>
                <a:spcAft>
                  <a:spcPts val="0"/>
                </a:spcAft>
              </a:pPr>
              <a:r>
                <a:rPr lang="en-US" sz="800" dirty="0" smtClean="0">
                  <a:solidFill>
                    <a:prstClr val="white"/>
                  </a:solidFill>
                  <a:latin typeface="Calibri"/>
                </a:rPr>
                <a:t>G:</a:t>
              </a:r>
              <a:r>
                <a:rPr lang="en-US" altLang="zh-CN" sz="800" dirty="0" smtClean="0">
                  <a:solidFill>
                    <a:prstClr val="white"/>
                  </a:solidFill>
                  <a:latin typeface="Calibri"/>
                  <a:ea typeface="宋体"/>
                </a:rPr>
                <a:t>33</a:t>
              </a:r>
              <a:endParaRPr lang="en-US" sz="800" dirty="0" smtClean="0">
                <a:solidFill>
                  <a:prstClr val="white"/>
                </a:solidFill>
                <a:latin typeface="Calibri"/>
              </a:endParaRPr>
            </a:p>
            <a:p>
              <a:pPr defTabSz="457070" fontAlgn="auto">
                <a:spcBef>
                  <a:spcPts val="0"/>
                </a:spcBef>
                <a:spcAft>
                  <a:spcPts val="0"/>
                </a:spcAft>
              </a:pPr>
              <a:r>
                <a:rPr lang="en-US" sz="800" dirty="0" smtClean="0">
                  <a:solidFill>
                    <a:prstClr val="white"/>
                  </a:solidFill>
                  <a:latin typeface="Calibri"/>
                </a:rPr>
                <a:t>B:</a:t>
              </a:r>
              <a:r>
                <a:rPr lang="en-US" altLang="zh-CN" sz="800" dirty="0" smtClean="0">
                  <a:solidFill>
                    <a:prstClr val="white"/>
                  </a:solidFill>
                  <a:latin typeface="Calibri"/>
                  <a:ea typeface="宋体"/>
                </a:rPr>
                <a:t>9</a:t>
              </a:r>
              <a:r>
                <a:rPr lang="en-US" sz="800" dirty="0" smtClean="0">
                  <a:solidFill>
                    <a:prstClr val="white"/>
                  </a:solidFill>
                  <a:latin typeface="Calibri"/>
                </a:rPr>
                <a:t>5</a:t>
              </a:r>
              <a:endParaRPr lang="en-US" sz="800" dirty="0">
                <a:solidFill>
                  <a:prstClr val="white"/>
                </a:solidFill>
                <a:latin typeface="Calibri"/>
              </a:endParaRPr>
            </a:p>
          </p:txBody>
        </p:sp>
      </p:grpSp>
      <p:grpSp>
        <p:nvGrpSpPr>
          <p:cNvPr id="45" name="Group 44"/>
          <p:cNvGrpSpPr/>
          <p:nvPr userDrawn="1"/>
        </p:nvGrpSpPr>
        <p:grpSpPr>
          <a:xfrm>
            <a:off x="-1081337" y="659219"/>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70" fontAlgn="auto">
                <a:spcBef>
                  <a:spcPts val="0"/>
                </a:spcBef>
                <a:spcAft>
                  <a:spcPts val="0"/>
                </a:spcAft>
              </a:pPr>
              <a:endParaRPr lang="en-US" sz="800">
                <a:solidFill>
                  <a:prstClr val="white"/>
                </a:solidFill>
              </a:endParaRPr>
            </a:p>
          </p:txBody>
        </p:sp>
        <p:sp>
          <p:nvSpPr>
            <p:cNvPr id="47" name="TextBox 46"/>
            <p:cNvSpPr txBox="1"/>
            <p:nvPr userDrawn="1"/>
          </p:nvSpPr>
          <p:spPr>
            <a:xfrm>
              <a:off x="-1138755" y="0"/>
              <a:ext cx="429926" cy="461665"/>
            </a:xfrm>
            <a:prstGeom prst="rect">
              <a:avLst/>
            </a:prstGeom>
            <a:noFill/>
          </p:spPr>
          <p:txBody>
            <a:bodyPr wrap="none" rtlCol="0">
              <a:spAutoFit/>
            </a:bodyPr>
            <a:lstStyle/>
            <a:p>
              <a:pPr defTabSz="457070" fontAlgn="auto">
                <a:spcBef>
                  <a:spcPts val="0"/>
                </a:spcBef>
                <a:spcAft>
                  <a:spcPts val="0"/>
                </a:spcAft>
              </a:pPr>
              <a:r>
                <a:rPr lang="en-US" sz="800" dirty="0" smtClean="0">
                  <a:solidFill>
                    <a:prstClr val="white"/>
                  </a:solidFill>
                  <a:latin typeface="Calibri"/>
                </a:rPr>
                <a:t>R:</a:t>
              </a:r>
              <a:r>
                <a:rPr lang="en-US" altLang="zh-CN" sz="800" dirty="0" smtClean="0">
                  <a:solidFill>
                    <a:prstClr val="white"/>
                  </a:solidFill>
                  <a:latin typeface="Calibri"/>
                  <a:ea typeface="宋体"/>
                </a:rPr>
                <a:t>23</a:t>
              </a:r>
              <a:endParaRPr lang="en-US" sz="800" dirty="0" smtClean="0">
                <a:solidFill>
                  <a:prstClr val="white"/>
                </a:solidFill>
                <a:latin typeface="Calibri"/>
              </a:endParaRPr>
            </a:p>
            <a:p>
              <a:pPr defTabSz="457070" fontAlgn="auto">
                <a:spcBef>
                  <a:spcPts val="0"/>
                </a:spcBef>
                <a:spcAft>
                  <a:spcPts val="0"/>
                </a:spcAft>
              </a:pPr>
              <a:r>
                <a:rPr lang="en-US" sz="800" dirty="0" smtClean="0">
                  <a:solidFill>
                    <a:prstClr val="white"/>
                  </a:solidFill>
                  <a:latin typeface="Calibri"/>
                </a:rPr>
                <a:t>G:1</a:t>
              </a:r>
              <a:r>
                <a:rPr lang="en-US" altLang="zh-CN" sz="800" dirty="0" smtClean="0">
                  <a:solidFill>
                    <a:prstClr val="white"/>
                  </a:solidFill>
                  <a:latin typeface="Calibri"/>
                  <a:ea typeface="宋体"/>
                </a:rPr>
                <a:t>36</a:t>
              </a:r>
              <a:endParaRPr lang="en-US" sz="800" dirty="0" smtClean="0">
                <a:solidFill>
                  <a:prstClr val="white"/>
                </a:solidFill>
                <a:latin typeface="Calibri"/>
              </a:endParaRPr>
            </a:p>
            <a:p>
              <a:pPr defTabSz="457070" fontAlgn="auto">
                <a:spcBef>
                  <a:spcPts val="0"/>
                </a:spcBef>
                <a:spcAft>
                  <a:spcPts val="0"/>
                </a:spcAft>
              </a:pPr>
              <a:r>
                <a:rPr lang="en-US" sz="800" dirty="0" smtClean="0">
                  <a:solidFill>
                    <a:prstClr val="white"/>
                  </a:solidFill>
                  <a:latin typeface="Calibri"/>
                </a:rPr>
                <a:t>B:</a:t>
              </a:r>
              <a:r>
                <a:rPr lang="en-US" altLang="zh-CN" sz="800" dirty="0" smtClean="0">
                  <a:solidFill>
                    <a:prstClr val="white"/>
                  </a:solidFill>
                  <a:latin typeface="Calibri"/>
                  <a:ea typeface="宋体"/>
                </a:rPr>
                <a:t>238</a:t>
              </a:r>
              <a:endParaRPr lang="en-US" sz="800" dirty="0">
                <a:solidFill>
                  <a:prstClr val="white"/>
                </a:solidFill>
                <a:latin typeface="Calibri"/>
              </a:endParaRPr>
            </a:p>
          </p:txBody>
        </p:sp>
      </p:grpSp>
      <p:grpSp>
        <p:nvGrpSpPr>
          <p:cNvPr id="48" name="Group 47"/>
          <p:cNvGrpSpPr/>
          <p:nvPr userDrawn="1"/>
        </p:nvGrpSpPr>
        <p:grpSpPr>
          <a:xfrm>
            <a:off x="-1081337" y="1371657"/>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70" fontAlgn="auto">
                <a:spcBef>
                  <a:spcPts val="0"/>
                </a:spcBef>
                <a:spcAft>
                  <a:spcPts val="0"/>
                </a:spcAft>
              </a:pPr>
              <a:endParaRPr lang="en-US" sz="800">
                <a:solidFill>
                  <a:prstClr val="white"/>
                </a:solidFill>
              </a:endParaRPr>
            </a:p>
          </p:txBody>
        </p:sp>
        <p:sp>
          <p:nvSpPr>
            <p:cNvPr id="50" name="TextBox 49"/>
            <p:cNvSpPr txBox="1"/>
            <p:nvPr userDrawn="1"/>
          </p:nvSpPr>
          <p:spPr>
            <a:xfrm>
              <a:off x="-1138755" y="0"/>
              <a:ext cx="429926" cy="461665"/>
            </a:xfrm>
            <a:prstGeom prst="rect">
              <a:avLst/>
            </a:prstGeom>
            <a:noFill/>
          </p:spPr>
          <p:txBody>
            <a:bodyPr wrap="none" rtlCol="0">
              <a:spAutoFit/>
            </a:bodyPr>
            <a:lstStyle/>
            <a:p>
              <a:pPr defTabSz="457070" fontAlgn="auto">
                <a:spcBef>
                  <a:spcPts val="0"/>
                </a:spcBef>
                <a:spcAft>
                  <a:spcPts val="0"/>
                </a:spcAft>
              </a:pPr>
              <a:r>
                <a:rPr lang="en-US" sz="800" dirty="0" smtClean="0">
                  <a:solidFill>
                    <a:prstClr val="black"/>
                  </a:solidFill>
                  <a:latin typeface="Calibri"/>
                </a:rPr>
                <a:t>R:</a:t>
              </a:r>
              <a:r>
                <a:rPr lang="en-US" altLang="zh-CN" sz="800" dirty="0" smtClean="0">
                  <a:solidFill>
                    <a:prstClr val="black"/>
                  </a:solidFill>
                  <a:latin typeface="Calibri"/>
                  <a:ea typeface="宋体"/>
                </a:rPr>
                <a:t>35</a:t>
              </a:r>
              <a:endParaRPr lang="en-US" sz="800" dirty="0" smtClean="0">
                <a:solidFill>
                  <a:prstClr val="black"/>
                </a:solidFill>
                <a:latin typeface="Calibri"/>
              </a:endParaRPr>
            </a:p>
            <a:p>
              <a:pPr defTabSz="457070" fontAlgn="auto">
                <a:spcBef>
                  <a:spcPts val="0"/>
                </a:spcBef>
                <a:spcAft>
                  <a:spcPts val="0"/>
                </a:spcAft>
              </a:pPr>
              <a:r>
                <a:rPr lang="en-US" sz="800" dirty="0" smtClean="0">
                  <a:solidFill>
                    <a:prstClr val="black"/>
                  </a:solidFill>
                  <a:latin typeface="Calibri"/>
                </a:rPr>
                <a:t>G:2</a:t>
              </a:r>
              <a:r>
                <a:rPr lang="en-US" altLang="zh-CN" sz="800" dirty="0" smtClean="0">
                  <a:solidFill>
                    <a:prstClr val="black"/>
                  </a:solidFill>
                  <a:latin typeface="Calibri"/>
                  <a:ea typeface="宋体"/>
                </a:rPr>
                <a:t>04</a:t>
              </a:r>
              <a:endParaRPr lang="en-US" sz="800" dirty="0" smtClean="0">
                <a:solidFill>
                  <a:prstClr val="black"/>
                </a:solidFill>
                <a:latin typeface="Calibri"/>
              </a:endParaRPr>
            </a:p>
            <a:p>
              <a:pPr defTabSz="457070" fontAlgn="auto">
                <a:spcBef>
                  <a:spcPts val="0"/>
                </a:spcBef>
                <a:spcAft>
                  <a:spcPts val="0"/>
                </a:spcAft>
              </a:pPr>
              <a:r>
                <a:rPr lang="en-US" sz="800" dirty="0" smtClean="0">
                  <a:solidFill>
                    <a:prstClr val="black"/>
                  </a:solidFill>
                  <a:latin typeface="Calibri"/>
                </a:rPr>
                <a:t>B:2</a:t>
              </a:r>
              <a:r>
                <a:rPr lang="en-US" altLang="zh-CN" sz="800" dirty="0" smtClean="0">
                  <a:solidFill>
                    <a:prstClr val="black"/>
                  </a:solidFill>
                  <a:latin typeface="Calibri"/>
                  <a:ea typeface="宋体"/>
                </a:rPr>
                <a:t>52</a:t>
              </a:r>
              <a:endParaRPr lang="en-US" sz="800" dirty="0">
                <a:solidFill>
                  <a:prstClr val="black"/>
                </a:solidFill>
                <a:latin typeface="Calibri"/>
              </a:endParaRPr>
            </a:p>
          </p:txBody>
        </p:sp>
      </p:grpSp>
      <p:grpSp>
        <p:nvGrpSpPr>
          <p:cNvPr id="51" name="Group 50"/>
          <p:cNvGrpSpPr/>
          <p:nvPr userDrawn="1"/>
        </p:nvGrpSpPr>
        <p:grpSpPr>
          <a:xfrm>
            <a:off x="-1081337" y="2084094"/>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70" fontAlgn="auto">
                <a:spcBef>
                  <a:spcPts val="0"/>
                </a:spcBef>
                <a:spcAft>
                  <a:spcPts val="0"/>
                </a:spcAft>
              </a:pPr>
              <a:endParaRPr lang="en-US" sz="800">
                <a:solidFill>
                  <a:prstClr val="white"/>
                </a:solidFill>
              </a:endParaRPr>
            </a:p>
          </p:txBody>
        </p:sp>
        <p:sp>
          <p:nvSpPr>
            <p:cNvPr id="53" name="TextBox 52"/>
            <p:cNvSpPr txBox="1"/>
            <p:nvPr userDrawn="1"/>
          </p:nvSpPr>
          <p:spPr>
            <a:xfrm>
              <a:off x="-1138755" y="0"/>
              <a:ext cx="429926" cy="461665"/>
            </a:xfrm>
            <a:prstGeom prst="rect">
              <a:avLst/>
            </a:prstGeom>
            <a:noFill/>
          </p:spPr>
          <p:txBody>
            <a:bodyPr wrap="none" rtlCol="0">
              <a:spAutoFit/>
            </a:bodyPr>
            <a:lstStyle/>
            <a:p>
              <a:pPr defTabSz="457070" fontAlgn="auto">
                <a:spcBef>
                  <a:spcPts val="0"/>
                </a:spcBef>
                <a:spcAft>
                  <a:spcPts val="0"/>
                </a:spcAft>
              </a:pPr>
              <a:r>
                <a:rPr lang="en-US" sz="800" dirty="0" smtClean="0">
                  <a:solidFill>
                    <a:prstClr val="white"/>
                  </a:solidFill>
                  <a:latin typeface="Calibri"/>
                </a:rPr>
                <a:t>R:</a:t>
              </a:r>
              <a:r>
                <a:rPr lang="en-US" altLang="zh-CN" sz="800" dirty="0" smtClean="0">
                  <a:solidFill>
                    <a:prstClr val="white"/>
                  </a:solidFill>
                  <a:latin typeface="Calibri"/>
                  <a:ea typeface="宋体"/>
                </a:rPr>
                <a:t>33</a:t>
              </a:r>
              <a:endParaRPr lang="en-US" sz="800" dirty="0" smtClean="0">
                <a:solidFill>
                  <a:prstClr val="white"/>
                </a:solidFill>
                <a:latin typeface="Calibri"/>
              </a:endParaRPr>
            </a:p>
            <a:p>
              <a:pPr defTabSz="457070" fontAlgn="auto">
                <a:spcBef>
                  <a:spcPts val="0"/>
                </a:spcBef>
                <a:spcAft>
                  <a:spcPts val="0"/>
                </a:spcAft>
              </a:pPr>
              <a:r>
                <a:rPr lang="en-US" sz="800" dirty="0" smtClean="0">
                  <a:solidFill>
                    <a:prstClr val="white"/>
                  </a:solidFill>
                  <a:latin typeface="Calibri"/>
                </a:rPr>
                <a:t>G:</a:t>
              </a:r>
              <a:r>
                <a:rPr lang="en-US" altLang="zh-CN" sz="800" dirty="0" smtClean="0">
                  <a:solidFill>
                    <a:prstClr val="white"/>
                  </a:solidFill>
                  <a:latin typeface="Calibri"/>
                  <a:ea typeface="宋体"/>
                </a:rPr>
                <a:t>200</a:t>
              </a:r>
              <a:endParaRPr lang="en-US" sz="800" dirty="0" smtClean="0">
                <a:solidFill>
                  <a:prstClr val="white"/>
                </a:solidFill>
                <a:latin typeface="Calibri"/>
              </a:endParaRPr>
            </a:p>
            <a:p>
              <a:pPr defTabSz="457070" fontAlgn="auto">
                <a:spcBef>
                  <a:spcPts val="0"/>
                </a:spcBef>
                <a:spcAft>
                  <a:spcPts val="0"/>
                </a:spcAft>
              </a:pPr>
              <a:r>
                <a:rPr lang="en-US" sz="800" dirty="0" smtClean="0">
                  <a:solidFill>
                    <a:prstClr val="white"/>
                  </a:solidFill>
                  <a:latin typeface="Calibri"/>
                </a:rPr>
                <a:t>B:</a:t>
              </a:r>
              <a:r>
                <a:rPr lang="en-US" altLang="zh-CN" sz="800" dirty="0" smtClean="0">
                  <a:solidFill>
                    <a:prstClr val="white"/>
                  </a:solidFill>
                  <a:latin typeface="Calibri"/>
                  <a:ea typeface="宋体"/>
                </a:rPr>
                <a:t>200</a:t>
              </a:r>
              <a:endParaRPr lang="en-US" sz="800" dirty="0">
                <a:solidFill>
                  <a:prstClr val="white"/>
                </a:solidFill>
                <a:latin typeface="Calibri"/>
              </a:endParaRPr>
            </a:p>
          </p:txBody>
        </p:sp>
      </p:grpSp>
      <p:sp>
        <p:nvSpPr>
          <p:cNvPr id="59" name="TextBox 58"/>
          <p:cNvSpPr txBox="1"/>
          <p:nvPr userDrawn="1"/>
        </p:nvSpPr>
        <p:spPr>
          <a:xfrm>
            <a:off x="-1095448" y="3710100"/>
            <a:ext cx="646288" cy="415498"/>
          </a:xfrm>
          <a:prstGeom prst="rect">
            <a:avLst/>
          </a:prstGeom>
          <a:noFill/>
        </p:spPr>
        <p:txBody>
          <a:bodyPr wrap="square" lIns="91418" tIns="45709" rIns="91418" bIns="45709" rtlCol="0">
            <a:spAutoFit/>
          </a:bodyPr>
          <a:lstStyle/>
          <a:p>
            <a:pPr defTabSz="457070" fontAlgn="auto">
              <a:spcBef>
                <a:spcPts val="0"/>
              </a:spcBef>
              <a:spcAft>
                <a:spcPts val="0"/>
              </a:spcAft>
            </a:pPr>
            <a:r>
              <a:rPr lang="zh-CN" altLang="en-US" sz="700" dirty="0" smtClean="0">
                <a:solidFill>
                  <a:prstClr val="white"/>
                </a:solidFill>
                <a:latin typeface="Calibri"/>
                <a:ea typeface="宋体"/>
              </a:rPr>
              <a:t>中文字体：</a:t>
            </a:r>
            <a:endParaRPr lang="en-US" altLang="zh-CN" sz="700" dirty="0" smtClean="0">
              <a:solidFill>
                <a:srgbClr val="1EA19F"/>
              </a:solidFill>
              <a:latin typeface="Calibri"/>
              <a:ea typeface="宋体"/>
            </a:endParaRPr>
          </a:p>
          <a:p>
            <a:pPr defTabSz="457070" fontAlgn="auto">
              <a:spcBef>
                <a:spcPts val="0"/>
              </a:spcBef>
              <a:spcAft>
                <a:spcPts val="0"/>
              </a:spcAft>
              <a:defRPr/>
            </a:pPr>
            <a:r>
              <a:rPr lang="zh-CN" altLang="en-US" sz="1400" dirty="0" smtClean="0">
                <a:solidFill>
                  <a:srgbClr val="FFFFFF"/>
                </a:solidFill>
                <a:latin typeface="Heiti SC Medium"/>
                <a:ea typeface="Heiti SC Medium"/>
                <a:cs typeface="Heiti SC Medium"/>
              </a:rPr>
              <a:t>黑体</a:t>
            </a:r>
            <a:endParaRPr lang="en-US" altLang="zh-CN" sz="1400" dirty="0" smtClean="0">
              <a:solidFill>
                <a:srgbClr val="FFFFFF"/>
              </a:solidFill>
              <a:latin typeface="Heiti SC Medium"/>
              <a:ea typeface="Heiti SC Medium"/>
              <a:cs typeface="Heiti SC Medium"/>
            </a:endParaRPr>
          </a:p>
        </p:txBody>
      </p:sp>
      <p:grpSp>
        <p:nvGrpSpPr>
          <p:cNvPr id="60" name="Group 59"/>
          <p:cNvGrpSpPr/>
          <p:nvPr userDrawn="1"/>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70" fontAlgn="auto">
                <a:spcBef>
                  <a:spcPts val="0"/>
                </a:spcBef>
                <a:spcAft>
                  <a:spcPts val="0"/>
                </a:spcAft>
              </a:pPr>
              <a:endParaRPr lang="en-US" sz="800">
                <a:solidFill>
                  <a:prstClr val="white"/>
                </a:solidFill>
              </a:endParaRPr>
            </a:p>
          </p:txBody>
        </p:sp>
        <p:sp>
          <p:nvSpPr>
            <p:cNvPr id="62" name="TextBox 61"/>
            <p:cNvSpPr txBox="1"/>
            <p:nvPr userDrawn="1"/>
          </p:nvSpPr>
          <p:spPr>
            <a:xfrm>
              <a:off x="-1138755" y="0"/>
              <a:ext cx="429926" cy="461665"/>
            </a:xfrm>
            <a:prstGeom prst="rect">
              <a:avLst/>
            </a:prstGeom>
            <a:noFill/>
          </p:spPr>
          <p:txBody>
            <a:bodyPr wrap="none" rtlCol="0">
              <a:spAutoFit/>
            </a:bodyPr>
            <a:lstStyle/>
            <a:p>
              <a:pPr defTabSz="457070" fontAlgn="auto">
                <a:spcBef>
                  <a:spcPts val="0"/>
                </a:spcBef>
                <a:spcAft>
                  <a:spcPts val="0"/>
                </a:spcAft>
              </a:pPr>
              <a:r>
                <a:rPr lang="en-US" sz="800" dirty="0" smtClean="0">
                  <a:solidFill>
                    <a:prstClr val="white"/>
                  </a:solidFill>
                  <a:latin typeface="Calibri"/>
                </a:rPr>
                <a:t>R:</a:t>
              </a:r>
              <a:r>
                <a:rPr lang="zh-CN" altLang="zh-CN" sz="800" dirty="0" smtClean="0">
                  <a:solidFill>
                    <a:prstClr val="white"/>
                  </a:solidFill>
                  <a:latin typeface="Calibri"/>
                  <a:ea typeface="宋体"/>
                </a:rPr>
                <a:t>1</a:t>
              </a:r>
              <a:r>
                <a:rPr lang="en-US" altLang="zh-CN" sz="800" dirty="0" smtClean="0">
                  <a:solidFill>
                    <a:prstClr val="white"/>
                  </a:solidFill>
                  <a:latin typeface="Calibri"/>
                  <a:ea typeface="宋体"/>
                </a:rPr>
                <a:t>76</a:t>
              </a:r>
              <a:endParaRPr lang="en-US" sz="800" dirty="0" smtClean="0">
                <a:solidFill>
                  <a:prstClr val="white"/>
                </a:solidFill>
                <a:latin typeface="Calibri"/>
              </a:endParaRPr>
            </a:p>
            <a:p>
              <a:pPr defTabSz="457070" fontAlgn="auto">
                <a:spcBef>
                  <a:spcPts val="0"/>
                </a:spcBef>
                <a:spcAft>
                  <a:spcPts val="0"/>
                </a:spcAft>
              </a:pPr>
              <a:r>
                <a:rPr lang="en-US" sz="800" dirty="0" smtClean="0">
                  <a:solidFill>
                    <a:prstClr val="white"/>
                  </a:solidFill>
                  <a:latin typeface="Calibri"/>
                </a:rPr>
                <a:t>G:</a:t>
              </a:r>
              <a:r>
                <a:rPr lang="zh-CN" altLang="zh-CN" sz="800" dirty="0" smtClean="0">
                  <a:solidFill>
                    <a:prstClr val="white"/>
                  </a:solidFill>
                  <a:latin typeface="Calibri"/>
                  <a:ea typeface="宋体"/>
                </a:rPr>
                <a:t>1</a:t>
              </a:r>
              <a:r>
                <a:rPr lang="en-US" altLang="zh-CN" sz="800" dirty="0" smtClean="0">
                  <a:solidFill>
                    <a:prstClr val="white"/>
                  </a:solidFill>
                  <a:latin typeface="Calibri"/>
                  <a:ea typeface="宋体"/>
                </a:rPr>
                <a:t>15</a:t>
              </a:r>
              <a:endParaRPr lang="en-US" sz="800" dirty="0" smtClean="0">
                <a:solidFill>
                  <a:prstClr val="white"/>
                </a:solidFill>
                <a:latin typeface="Calibri"/>
              </a:endParaRPr>
            </a:p>
            <a:p>
              <a:pPr defTabSz="457070" fontAlgn="auto">
                <a:spcBef>
                  <a:spcPts val="0"/>
                </a:spcBef>
                <a:spcAft>
                  <a:spcPts val="0"/>
                </a:spcAft>
              </a:pPr>
              <a:r>
                <a:rPr lang="en-US" sz="800" dirty="0" smtClean="0">
                  <a:solidFill>
                    <a:prstClr val="white"/>
                  </a:solidFill>
                  <a:latin typeface="Calibri"/>
                </a:rPr>
                <a:t>B:</a:t>
              </a:r>
              <a:r>
                <a:rPr lang="zh-CN" altLang="zh-CN" sz="800" dirty="0" smtClean="0">
                  <a:solidFill>
                    <a:prstClr val="white"/>
                  </a:solidFill>
                  <a:latin typeface="Calibri"/>
                  <a:ea typeface="宋体"/>
                </a:rPr>
                <a:t>2</a:t>
              </a:r>
              <a:r>
                <a:rPr lang="en-US" altLang="zh-CN" sz="800" dirty="0" smtClean="0">
                  <a:solidFill>
                    <a:prstClr val="white"/>
                  </a:solidFill>
                  <a:latin typeface="Calibri"/>
                  <a:ea typeface="宋体"/>
                </a:rPr>
                <a:t>52</a:t>
              </a:r>
              <a:endParaRPr lang="en-US" sz="800" dirty="0">
                <a:solidFill>
                  <a:prstClr val="white"/>
                </a:solidFill>
                <a:latin typeface="Calibri"/>
              </a:endParaRPr>
            </a:p>
          </p:txBody>
        </p:sp>
      </p:grpSp>
      <p:sp>
        <p:nvSpPr>
          <p:cNvPr id="63" name="Rectangle 62"/>
          <p:cNvSpPr/>
          <p:nvPr userDrawn="1"/>
        </p:nvSpPr>
        <p:spPr>
          <a:xfrm>
            <a:off x="-1095448" y="4158940"/>
            <a:ext cx="770893" cy="446276"/>
          </a:xfrm>
          <a:prstGeom prst="rect">
            <a:avLst/>
          </a:prstGeom>
        </p:spPr>
        <p:txBody>
          <a:bodyPr wrap="square" lIns="91418" tIns="45709" rIns="91418" bIns="45709">
            <a:spAutoFit/>
          </a:bodyPr>
          <a:lstStyle/>
          <a:p>
            <a:pPr defTabSz="457070" fontAlgn="auto">
              <a:spcBef>
                <a:spcPts val="0"/>
              </a:spcBef>
              <a:spcAft>
                <a:spcPts val="0"/>
              </a:spcAft>
              <a:defRPr/>
            </a:pPr>
            <a:r>
              <a:rPr lang="zh-CN" altLang="en-US" sz="700" dirty="0" smtClean="0">
                <a:solidFill>
                  <a:prstClr val="white"/>
                </a:solidFill>
                <a:latin typeface="Calibri"/>
                <a:ea typeface="宋体"/>
              </a:rPr>
              <a:t>英文字体：</a:t>
            </a:r>
            <a:endParaRPr lang="en-US" altLang="zh-CN" sz="700" b="1" dirty="0" smtClean="0">
              <a:solidFill>
                <a:srgbClr val="FFFFFF"/>
              </a:solidFill>
              <a:latin typeface="Arial"/>
              <a:ea typeface="宋体"/>
              <a:cs typeface="Arial"/>
            </a:endParaRPr>
          </a:p>
          <a:p>
            <a:pPr defTabSz="457070" fontAlgn="auto">
              <a:spcBef>
                <a:spcPts val="0"/>
              </a:spcBef>
              <a:spcAft>
                <a:spcPts val="0"/>
              </a:spcAft>
            </a:pPr>
            <a:r>
              <a:rPr lang="en-US" altLang="zh-CN" sz="1600" b="1" dirty="0" smtClean="0">
                <a:solidFill>
                  <a:srgbClr val="FFFFFF"/>
                </a:solidFill>
                <a:latin typeface="Arial"/>
                <a:ea typeface="宋体"/>
                <a:cs typeface="Arial"/>
              </a:rPr>
              <a:t>Arial</a:t>
            </a:r>
          </a:p>
        </p:txBody>
      </p:sp>
      <p:grpSp>
        <p:nvGrpSpPr>
          <p:cNvPr id="76" name="Group 75"/>
          <p:cNvGrpSpPr/>
          <p:nvPr userDrawn="1"/>
        </p:nvGrpSpPr>
        <p:grpSpPr>
          <a:xfrm>
            <a:off x="-201084"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9196926"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83" y="222367"/>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a:t>
            </a:r>
            <a:r>
              <a:rPr lang="it-IT" dirty="0" err="1"/>
              <a:t>title</a:t>
            </a:r>
            <a:r>
              <a:rPr lang="it-IT" dirty="0"/>
              <a:t> style</a:t>
            </a:r>
            <a:endParaRPr lang="en-US" dirty="0"/>
          </a:p>
        </p:txBody>
      </p:sp>
      <p:sp>
        <p:nvSpPr>
          <p:cNvPr id="56" name="Rectangle 3"/>
          <p:cNvSpPr>
            <a:spLocks noGrp="1" noChangeArrowheads="1"/>
          </p:cNvSpPr>
          <p:nvPr>
            <p:ph type="body" idx="1"/>
          </p:nvPr>
        </p:nvSpPr>
        <p:spPr bwMode="auto">
          <a:xfrm>
            <a:off x="453883" y="1082848"/>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text </a:t>
            </a:r>
            <a:r>
              <a:rPr lang="it-IT" dirty="0" err="1"/>
              <a:t>styles</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en-US" dirty="0"/>
          </a:p>
        </p:txBody>
      </p:sp>
      <p:sp>
        <p:nvSpPr>
          <p:cNvPr id="66" name="Text Box 5"/>
          <p:cNvSpPr txBox="1">
            <a:spLocks noChangeArrowheads="1"/>
          </p:cNvSpPr>
          <p:nvPr userDrawn="1"/>
        </p:nvSpPr>
        <p:spPr bwMode="auto">
          <a:xfrm>
            <a:off x="453872" y="4924536"/>
            <a:ext cx="230187"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070" fontAlgn="auto">
              <a:spcBef>
                <a:spcPct val="50000"/>
              </a:spcBef>
              <a:spcAft>
                <a:spcPts val="0"/>
              </a:spcAft>
              <a:defRPr/>
            </a:pPr>
            <a:fld id="{046AD7C7-DE3F-5E43-A3A8-CA80750AE375}" type="slidenum">
              <a:rPr kumimoji="0" lang="en-US" altLang="zh-CN" sz="800" smtClean="0">
                <a:solidFill>
                  <a:srgbClr val="1A154C"/>
                </a:solidFill>
                <a:latin typeface="Arial"/>
                <a:cs typeface="Arial"/>
              </a:rPr>
              <a:pPr defTabSz="457070" fontAlgn="auto">
                <a:spcBef>
                  <a:spcPct val="50000"/>
                </a:spcBef>
                <a:spcAft>
                  <a:spcPts val="0"/>
                </a:spcAft>
                <a:defRPr/>
              </a:pPr>
              <a:t>‹#›</a:t>
            </a:fld>
            <a:endParaRPr kumimoji="0" lang="en-US" altLang="zh-CN" sz="800" dirty="0" smtClean="0">
              <a:solidFill>
                <a:srgbClr val="1A154C"/>
              </a:solidFill>
              <a:latin typeface="Arial"/>
              <a:cs typeface="Arial"/>
            </a:endParaRPr>
          </a:p>
        </p:txBody>
      </p:sp>
    </p:spTree>
    <p:extLst>
      <p:ext uri="{BB962C8B-B14F-4D97-AF65-F5344CB8AC3E}">
        <p14:creationId xmlns:p14="http://schemas.microsoft.com/office/powerpoint/2010/main" val="2751901073"/>
      </p:ext>
    </p:extLst>
  </p:cSld>
  <p:clrMap bg1="lt1" tx1="dk1" bg2="lt2" tx2="dk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 id="2147484740" r:id="rId12"/>
    <p:sldLayoutId id="2147484741" r:id="rId13"/>
    <p:sldLayoutId id="2147484742" r:id="rId14"/>
    <p:sldLayoutId id="2147484743" r:id="rId15"/>
  </p:sldLayoutIdLst>
  <p:timing>
    <p:tnLst>
      <p:par>
        <p:cTn id="1" dur="indefinite" restart="never" nodeType="tmRoot"/>
      </p:par>
    </p:tnLst>
  </p:timing>
  <p:txStyles>
    <p:titleStyle>
      <a:lvl1pPr algn="l" defTabSz="457070" rtl="0" eaLnBrk="1" latinLnBrk="0" hangingPunct="1">
        <a:spcBef>
          <a:spcPct val="0"/>
        </a:spcBef>
        <a:buNone/>
        <a:defRPr sz="1600" b="1" i="0" kern="1200">
          <a:solidFill>
            <a:schemeClr val="tx1"/>
          </a:solidFill>
          <a:latin typeface="Arial"/>
          <a:ea typeface="+mj-ea"/>
          <a:cs typeface="Arial"/>
        </a:defRPr>
      </a:lvl1pPr>
    </p:titleStyle>
    <p:bodyStyle>
      <a:lvl1pPr marL="0" indent="0" algn="l" defTabSz="457070" rtl="0" eaLnBrk="1" latinLnBrk="0" hangingPunct="1">
        <a:spcBef>
          <a:spcPct val="20000"/>
        </a:spcBef>
        <a:buFont typeface="Arial"/>
        <a:buNone/>
        <a:defRPr sz="1600" b="0" i="0" kern="1200">
          <a:solidFill>
            <a:schemeClr val="tx1"/>
          </a:solidFill>
          <a:latin typeface="Arial"/>
          <a:ea typeface="+mn-ea"/>
          <a:cs typeface="Arial"/>
        </a:defRPr>
      </a:lvl1pPr>
      <a:lvl2pPr marL="457070" indent="0" algn="l" defTabSz="457070" rtl="0" eaLnBrk="1" latinLnBrk="0" hangingPunct="1">
        <a:spcBef>
          <a:spcPct val="20000"/>
        </a:spcBef>
        <a:buFont typeface="Arial"/>
        <a:buNone/>
        <a:defRPr sz="1600" b="0" i="0" kern="1200">
          <a:solidFill>
            <a:schemeClr val="tx1"/>
          </a:solidFill>
          <a:latin typeface="Arial"/>
          <a:ea typeface="+mn-ea"/>
          <a:cs typeface="Arial"/>
        </a:defRPr>
      </a:lvl2pPr>
      <a:lvl3pPr marL="914153" indent="0" algn="l" defTabSz="457070" rtl="0" eaLnBrk="1" latinLnBrk="0" hangingPunct="1">
        <a:spcBef>
          <a:spcPct val="20000"/>
        </a:spcBef>
        <a:buFont typeface="Arial"/>
        <a:buNone/>
        <a:defRPr sz="1600" b="0" i="0" kern="1200">
          <a:solidFill>
            <a:schemeClr val="tx1"/>
          </a:solidFill>
          <a:latin typeface="Arial"/>
          <a:ea typeface="+mn-ea"/>
          <a:cs typeface="Arial"/>
        </a:defRPr>
      </a:lvl3pPr>
      <a:lvl4pPr marL="1371226" indent="0" algn="l" defTabSz="457070" rtl="0" eaLnBrk="1" latinLnBrk="0" hangingPunct="1">
        <a:spcBef>
          <a:spcPct val="20000"/>
        </a:spcBef>
        <a:buFont typeface="Arial"/>
        <a:buNone/>
        <a:defRPr sz="1600" b="0" i="0" kern="1200">
          <a:solidFill>
            <a:schemeClr val="tx1"/>
          </a:solidFill>
          <a:latin typeface="Arial"/>
          <a:ea typeface="+mn-ea"/>
          <a:cs typeface="Arial"/>
        </a:defRPr>
      </a:lvl4pPr>
      <a:lvl5pPr marL="1828304" indent="0" algn="l" defTabSz="457070" rtl="0" eaLnBrk="1" latinLnBrk="0" hangingPunct="1">
        <a:spcBef>
          <a:spcPct val="20000"/>
        </a:spcBef>
        <a:buFont typeface="Arial"/>
        <a:buNone/>
        <a:defRPr sz="1600" b="0" i="0" kern="1200">
          <a:solidFill>
            <a:schemeClr val="tx1"/>
          </a:solidFill>
          <a:latin typeface="Arial"/>
          <a:ea typeface="+mn-ea"/>
          <a:cs typeface="Arial"/>
        </a:defRPr>
      </a:lvl5pPr>
      <a:lvl6pPr marL="2513907" indent="-228534" algn="l" defTabSz="457070" rtl="0" eaLnBrk="1" latinLnBrk="0" hangingPunct="1">
        <a:spcBef>
          <a:spcPct val="20000"/>
        </a:spcBef>
        <a:buFont typeface="Arial"/>
        <a:buChar char="•"/>
        <a:defRPr sz="2000" kern="1200">
          <a:solidFill>
            <a:schemeClr val="tx1"/>
          </a:solidFill>
          <a:latin typeface="+mn-lt"/>
          <a:ea typeface="+mn-ea"/>
          <a:cs typeface="+mn-cs"/>
        </a:defRPr>
      </a:lvl6pPr>
      <a:lvl7pPr marL="2970986" indent="-228534" algn="l" defTabSz="457070" rtl="0" eaLnBrk="1" latinLnBrk="0" hangingPunct="1">
        <a:spcBef>
          <a:spcPct val="20000"/>
        </a:spcBef>
        <a:buFont typeface="Arial"/>
        <a:buChar char="•"/>
        <a:defRPr sz="2000" kern="1200">
          <a:solidFill>
            <a:schemeClr val="tx1"/>
          </a:solidFill>
          <a:latin typeface="+mn-lt"/>
          <a:ea typeface="+mn-ea"/>
          <a:cs typeface="+mn-cs"/>
        </a:defRPr>
      </a:lvl7pPr>
      <a:lvl8pPr marL="3428060" indent="-228534" algn="l" defTabSz="457070" rtl="0" eaLnBrk="1" latinLnBrk="0" hangingPunct="1">
        <a:spcBef>
          <a:spcPct val="20000"/>
        </a:spcBef>
        <a:buFont typeface="Arial"/>
        <a:buChar char="•"/>
        <a:defRPr sz="2000" kern="1200">
          <a:solidFill>
            <a:schemeClr val="tx1"/>
          </a:solidFill>
          <a:latin typeface="+mn-lt"/>
          <a:ea typeface="+mn-ea"/>
          <a:cs typeface="+mn-cs"/>
        </a:defRPr>
      </a:lvl8pPr>
      <a:lvl9pPr marL="3885133" indent="-228534" algn="l" defTabSz="45707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70" rtl="0" eaLnBrk="1" latinLnBrk="0" hangingPunct="1">
        <a:defRPr sz="1800" kern="1200">
          <a:solidFill>
            <a:schemeClr val="tx1"/>
          </a:solidFill>
          <a:latin typeface="+mn-lt"/>
          <a:ea typeface="+mn-ea"/>
          <a:cs typeface="+mn-cs"/>
        </a:defRPr>
      </a:lvl1pPr>
      <a:lvl2pPr marL="457070" algn="l" defTabSz="457070" rtl="0" eaLnBrk="1" latinLnBrk="0" hangingPunct="1">
        <a:defRPr sz="1800" kern="1200">
          <a:solidFill>
            <a:schemeClr val="tx1"/>
          </a:solidFill>
          <a:latin typeface="+mn-lt"/>
          <a:ea typeface="+mn-ea"/>
          <a:cs typeface="+mn-cs"/>
        </a:defRPr>
      </a:lvl2pPr>
      <a:lvl3pPr marL="914153" algn="l" defTabSz="457070" rtl="0" eaLnBrk="1" latinLnBrk="0" hangingPunct="1">
        <a:defRPr sz="1800" kern="1200">
          <a:solidFill>
            <a:schemeClr val="tx1"/>
          </a:solidFill>
          <a:latin typeface="+mn-lt"/>
          <a:ea typeface="+mn-ea"/>
          <a:cs typeface="+mn-cs"/>
        </a:defRPr>
      </a:lvl3pPr>
      <a:lvl4pPr marL="1371226" algn="l" defTabSz="457070" rtl="0" eaLnBrk="1" latinLnBrk="0" hangingPunct="1">
        <a:defRPr sz="1800" kern="1200">
          <a:solidFill>
            <a:schemeClr val="tx1"/>
          </a:solidFill>
          <a:latin typeface="+mn-lt"/>
          <a:ea typeface="+mn-ea"/>
          <a:cs typeface="+mn-cs"/>
        </a:defRPr>
      </a:lvl4pPr>
      <a:lvl5pPr marL="1828304" algn="l" defTabSz="457070" rtl="0" eaLnBrk="1" latinLnBrk="0" hangingPunct="1">
        <a:defRPr sz="1800" kern="1200">
          <a:solidFill>
            <a:schemeClr val="tx1"/>
          </a:solidFill>
          <a:latin typeface="+mn-lt"/>
          <a:ea typeface="+mn-ea"/>
          <a:cs typeface="+mn-cs"/>
        </a:defRPr>
      </a:lvl5pPr>
      <a:lvl6pPr marL="2285373" algn="l" defTabSz="457070" rtl="0" eaLnBrk="1" latinLnBrk="0" hangingPunct="1">
        <a:defRPr sz="1800" kern="1200">
          <a:solidFill>
            <a:schemeClr val="tx1"/>
          </a:solidFill>
          <a:latin typeface="+mn-lt"/>
          <a:ea typeface="+mn-ea"/>
          <a:cs typeface="+mn-cs"/>
        </a:defRPr>
      </a:lvl6pPr>
      <a:lvl7pPr marL="2742443" algn="l" defTabSz="457070" rtl="0" eaLnBrk="1" latinLnBrk="0" hangingPunct="1">
        <a:defRPr sz="1800" kern="1200">
          <a:solidFill>
            <a:schemeClr val="tx1"/>
          </a:solidFill>
          <a:latin typeface="+mn-lt"/>
          <a:ea typeface="+mn-ea"/>
          <a:cs typeface="+mn-cs"/>
        </a:defRPr>
      </a:lvl7pPr>
      <a:lvl8pPr marL="3199520" algn="l" defTabSz="457070" rtl="0" eaLnBrk="1" latinLnBrk="0" hangingPunct="1">
        <a:defRPr sz="1800" kern="1200">
          <a:solidFill>
            <a:schemeClr val="tx1"/>
          </a:solidFill>
          <a:latin typeface="+mn-lt"/>
          <a:ea typeface="+mn-ea"/>
          <a:cs typeface="+mn-cs"/>
        </a:defRPr>
      </a:lvl8pPr>
      <a:lvl9pPr marL="3656594" algn="l" defTabSz="45707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1.gif"/><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2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18" Type="http://schemas.openxmlformats.org/officeDocument/2006/relationships/tags" Target="../tags/tag72.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tags" Target="../tags/tag71.xml"/><Relationship Id="rId2" Type="http://schemas.openxmlformats.org/officeDocument/2006/relationships/tags" Target="../tags/tag56.xml"/><Relationship Id="rId16" Type="http://schemas.openxmlformats.org/officeDocument/2006/relationships/tags" Target="../tags/tag70.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5" Type="http://schemas.openxmlformats.org/officeDocument/2006/relationships/tags" Target="../tags/tag69.xml"/><Relationship Id="rId10" Type="http://schemas.openxmlformats.org/officeDocument/2006/relationships/tags" Target="../tags/tag64.xml"/><Relationship Id="rId19" Type="http://schemas.openxmlformats.org/officeDocument/2006/relationships/slideLayout" Target="../slideLayouts/slideLayout22.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s>
</file>

<file path=ppt/slides/_rels/slide23.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notesSlide" Target="../notesSlides/notesSlide18.xml"/><Relationship Id="rId4"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notesSlide" Target="../notesSlides/notesSlide22.xml"/><Relationship Id="rId4"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19" Type="http://schemas.openxmlformats.org/officeDocument/2006/relationships/slideLayout" Target="../slideLayouts/slideLayout22.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notesSlide" Target="../notesSlides/notesSlide27.xml"/><Relationship Id="rId4"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tags" Target="../tags/tag99.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 Type="http://schemas.openxmlformats.org/officeDocument/2006/relationships/tags" Target="../tags/tag83.xml"/><Relationship Id="rId16" Type="http://schemas.openxmlformats.org/officeDocument/2006/relationships/tags" Target="../tags/tag97.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tags" Target="../tags/tag96.xml"/><Relationship Id="rId10" Type="http://schemas.openxmlformats.org/officeDocument/2006/relationships/tags" Target="../tags/tag91.xml"/><Relationship Id="rId19" Type="http://schemas.openxmlformats.org/officeDocument/2006/relationships/slideLayout" Target="../slideLayouts/slideLayout22.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2.xml"/><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19994;&#21153;&#23383;&#27573;&#31616;&#20171;.docx" TargetMode="External"/><Relationship Id="rId7"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2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slideLayout" Target="../slideLayouts/slideLayout22.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_rels/slide5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tags" Target="../tags/tag117.xml"/><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 Type="http://schemas.openxmlformats.org/officeDocument/2006/relationships/tags" Target="../tags/tag101.xml"/><Relationship Id="rId16" Type="http://schemas.openxmlformats.org/officeDocument/2006/relationships/tags" Target="../tags/tag115.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10" Type="http://schemas.openxmlformats.org/officeDocument/2006/relationships/tags" Target="../tags/tag109.xml"/><Relationship Id="rId19" Type="http://schemas.openxmlformats.org/officeDocument/2006/relationships/slideLayout" Target="../slideLayouts/slideLayout22.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tags" Target="../tags/tag135.xm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tags" Target="../tags/tag134.xml"/><Relationship Id="rId2" Type="http://schemas.openxmlformats.org/officeDocument/2006/relationships/tags" Target="../tags/tag119.xml"/><Relationship Id="rId16" Type="http://schemas.openxmlformats.org/officeDocument/2006/relationships/tags" Target="../tags/tag133.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5" Type="http://schemas.openxmlformats.org/officeDocument/2006/relationships/tags" Target="../tags/tag122.xml"/><Relationship Id="rId15" Type="http://schemas.openxmlformats.org/officeDocument/2006/relationships/tags" Target="../tags/tag132.xml"/><Relationship Id="rId10" Type="http://schemas.openxmlformats.org/officeDocument/2006/relationships/tags" Target="../tags/tag127.xml"/><Relationship Id="rId19" Type="http://schemas.openxmlformats.org/officeDocument/2006/relationships/slideLayout" Target="../slideLayouts/slideLayout22.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22.xml"/><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22.xml"/><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hyperlink" Target="http://v-mobile001-k3c:8000/" TargetMode="External"/><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22.xml"/><Relationship Id="rId5" Type="http://schemas.openxmlformats.org/officeDocument/2006/relationships/image" Target="../media/image109.png"/><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22.xml"/><Relationship Id="rId5" Type="http://schemas.openxmlformats.org/officeDocument/2006/relationships/image" Target="../media/image112.png"/><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58.xml"/><Relationship Id="rId1" Type="http://schemas.openxmlformats.org/officeDocument/2006/relationships/slideLayout" Target="../slideLayouts/slideLayout22.xml"/><Relationship Id="rId5" Type="http://schemas.openxmlformats.org/officeDocument/2006/relationships/image" Target="../media/image115.emf"/><Relationship Id="rId4" Type="http://schemas.openxmlformats.org/officeDocument/2006/relationships/image" Target="../media/image114.emf"/></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2.xml"/><Relationship Id="rId5" Type="http://schemas.openxmlformats.org/officeDocument/2006/relationships/image" Target="../media/image119.png"/><Relationship Id="rId4" Type="http://schemas.openxmlformats.org/officeDocument/2006/relationships/image" Target="../media/image118.png"/></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22.xml"/><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7.xml"/><Relationship Id="rId5" Type="http://schemas.openxmlformats.org/officeDocument/2006/relationships/image" Target="../media/image130.png"/><Relationship Id="rId4" Type="http://schemas.openxmlformats.org/officeDocument/2006/relationships/image" Target="../media/image129.png"/></Relationships>
</file>

<file path=ppt/slides/_rels/slide73.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tags" Target="../tags/tag148.xml"/><Relationship Id="rId18" Type="http://schemas.openxmlformats.org/officeDocument/2006/relationships/tags" Target="../tags/tag153.xml"/><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 Type="http://schemas.openxmlformats.org/officeDocument/2006/relationships/tags" Target="../tags/tag137.xml"/><Relationship Id="rId16" Type="http://schemas.openxmlformats.org/officeDocument/2006/relationships/tags" Target="../tags/tag151.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5" Type="http://schemas.openxmlformats.org/officeDocument/2006/relationships/tags" Target="../tags/tag150.xml"/><Relationship Id="rId10" Type="http://schemas.openxmlformats.org/officeDocument/2006/relationships/tags" Target="../tags/tag145.xml"/><Relationship Id="rId19" Type="http://schemas.openxmlformats.org/officeDocument/2006/relationships/slideLayout" Target="../slideLayouts/slideLayout22.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s>
</file>

<file path=ppt/slides/_rels/slide7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2.xml"/><Relationship Id="rId4" Type="http://schemas.openxmlformats.org/officeDocument/2006/relationships/image" Target="../media/image138.png"/></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0.xml"/><Relationship Id="rId1" Type="http://schemas.openxmlformats.org/officeDocument/2006/relationships/slideLayout" Target="../slideLayouts/slideLayout22.xml"/><Relationship Id="rId4" Type="http://schemas.openxmlformats.org/officeDocument/2006/relationships/image" Target="../media/image140.png"/></Relationships>
</file>

<file path=ppt/slides/_rels/slide7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1.xml"/><Relationship Id="rId1" Type="http://schemas.openxmlformats.org/officeDocument/2006/relationships/slideLayout" Target="../slideLayouts/slideLayout22.xml"/><Relationship Id="rId5" Type="http://schemas.openxmlformats.org/officeDocument/2006/relationships/image" Target="../media/image143.png"/><Relationship Id="rId4" Type="http://schemas.openxmlformats.org/officeDocument/2006/relationships/image" Target="../media/image142.png"/></Relationships>
</file>

<file path=ppt/slides/_rels/slide78.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62.xml"/><Relationship Id="rId1" Type="http://schemas.openxmlformats.org/officeDocument/2006/relationships/slideLayout" Target="../slideLayouts/slideLayout2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5641" y="1439568"/>
            <a:ext cx="4457243" cy="3181163"/>
          </a:xfrm>
          <a:prstGeom prst="rect">
            <a:avLst/>
          </a:prstGeom>
        </p:spPr>
      </p:pic>
      <p:pic>
        <p:nvPicPr>
          <p:cNvPr id="5" name="Picture 4" descr="171102_interbrand_kingdee_visual-1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10" y="-12468"/>
            <a:ext cx="9180000" cy="5169677"/>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597" y="91566"/>
            <a:ext cx="1885004" cy="1059984"/>
          </a:xfrm>
          <a:prstGeom prst="rect">
            <a:avLst/>
          </a:prstGeom>
        </p:spPr>
      </p:pic>
      <p:sp>
        <p:nvSpPr>
          <p:cNvPr id="8" name="Text Placeholder 4"/>
          <p:cNvSpPr txBox="1">
            <a:spLocks/>
          </p:cNvSpPr>
          <p:nvPr/>
        </p:nvSpPr>
        <p:spPr bwMode="auto">
          <a:xfrm>
            <a:off x="856194" y="2915705"/>
            <a:ext cx="3890734" cy="55753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400" dirty="0"/>
              <a:t>BOS</a:t>
            </a:r>
            <a:r>
              <a:rPr lang="zh-CN" altLang="en-US" sz="1400" dirty="0"/>
              <a:t>平台</a:t>
            </a:r>
            <a:r>
              <a:rPr lang="zh-CN" altLang="en-US" sz="1400" dirty="0" smtClean="0"/>
              <a:t>部</a:t>
            </a:r>
            <a:endParaRPr lang="en-US" altLang="zh-CN" sz="1400" dirty="0" smtClean="0"/>
          </a:p>
          <a:p>
            <a:r>
              <a:rPr lang="zh-CN" altLang="en-US" sz="1400" dirty="0"/>
              <a:t>张虎</a:t>
            </a:r>
            <a:endParaRPr lang="en-US" altLang="zh-CN" sz="1400" dirty="0"/>
          </a:p>
        </p:txBody>
      </p:sp>
      <p:sp>
        <p:nvSpPr>
          <p:cNvPr id="9" name="Rectangle 37"/>
          <p:cNvSpPr/>
          <p:nvPr/>
        </p:nvSpPr>
        <p:spPr bwMode="auto">
          <a:xfrm>
            <a:off x="856193" y="4741878"/>
            <a:ext cx="2875380" cy="304800"/>
          </a:xfrm>
          <a:prstGeom prst="rect">
            <a:avLst/>
          </a:prstGeom>
          <a:noFill/>
          <a:ln>
            <a:noFill/>
          </a:ln>
        </p:spPr>
        <p:txBody>
          <a:bodyPr lIns="0" tIns="0" rIns="0" bIns="0" anchor="ctr"/>
          <a:lstStyle/>
          <a:p>
            <a:pPr algn="l"/>
            <a:r>
              <a:rPr lang="zh-CN" altLang="en-US" sz="70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dirty="0">
                <a:solidFill>
                  <a:schemeClr val="bg1">
                    <a:alpha val="50000"/>
                  </a:schemeClr>
                </a:solidFill>
                <a:latin typeface="微软雅黑" pitchFamily="34" charset="-122"/>
                <a:ea typeface="微软雅黑" pitchFamily="34" charset="-122"/>
                <a:cs typeface="微软雅黑"/>
                <a:sym typeface="Helvetica Neue" charset="0"/>
              </a:rPr>
              <a:t>©1993-2018 </a:t>
            </a:r>
            <a:r>
              <a:rPr lang="zh-CN" altLang="en-US" sz="70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sp>
        <p:nvSpPr>
          <p:cNvPr id="10" name="Text Box 2"/>
          <p:cNvSpPr txBox="1">
            <a:spLocks noChangeArrowheads="1"/>
          </p:cNvSpPr>
          <p:nvPr/>
        </p:nvSpPr>
        <p:spPr bwMode="auto">
          <a:xfrm>
            <a:off x="7270067" y="4778130"/>
            <a:ext cx="1622425" cy="250031"/>
          </a:xfrm>
          <a:prstGeom prst="rect">
            <a:avLst/>
          </a:prstGeom>
          <a:noFill/>
          <a:ln>
            <a:noFill/>
          </a:ln>
        </p:spPr>
        <p:txBody>
          <a:bodyPr lIns="55703" tIns="6668" rIns="55703"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pPr>
            <a:r>
              <a:rPr kumimoji="0" lang="en-US" altLang="zh-CN" sz="700" dirty="0">
                <a:solidFill>
                  <a:schemeClr val="bg1">
                    <a:alpha val="50000"/>
                  </a:schemeClr>
                </a:solidFill>
                <a:latin typeface="微软雅黑" pitchFamily="34" charset="-122"/>
                <a:ea typeface="微软雅黑" pitchFamily="34" charset="-122"/>
              </a:rPr>
              <a:t>①</a:t>
            </a:r>
            <a:r>
              <a:rPr kumimoji="0" lang="zh-CN" altLang="en-US" sz="700" dirty="0">
                <a:solidFill>
                  <a:schemeClr val="bg1">
                    <a:alpha val="50000"/>
                  </a:schemeClr>
                </a:solidFill>
                <a:latin typeface="微软雅黑" pitchFamily="34" charset="-122"/>
                <a:ea typeface="微软雅黑" pitchFamily="34" charset="-122"/>
              </a:rPr>
              <a:t> 绝密信息 严禁泄露</a:t>
            </a:r>
          </a:p>
        </p:txBody>
      </p:sp>
      <p:sp>
        <p:nvSpPr>
          <p:cNvPr id="11" name="Oval 1"/>
          <p:cNvSpPr>
            <a:spLocks noChangeAspect="1"/>
          </p:cNvSpPr>
          <p:nvPr/>
        </p:nvSpPr>
        <p:spPr>
          <a:xfrm>
            <a:off x="5013910" y="1975425"/>
            <a:ext cx="360000" cy="360000"/>
          </a:xfrm>
          <a:prstGeom prst="ellipse">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endParaRPr lang="en-US"/>
          </a:p>
        </p:txBody>
      </p:sp>
      <p:sp>
        <p:nvSpPr>
          <p:cNvPr id="12" name="Oval 17"/>
          <p:cNvSpPr>
            <a:spLocks noChangeAspect="1"/>
          </p:cNvSpPr>
          <p:nvPr/>
        </p:nvSpPr>
        <p:spPr>
          <a:xfrm>
            <a:off x="7368695" y="3008144"/>
            <a:ext cx="862272" cy="862272"/>
          </a:xfrm>
          <a:prstGeom prst="ellipse">
            <a:avLst/>
          </a:prstGeom>
          <a:solidFill>
            <a:srgbClr val="1771EA">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endParaRPr lang="en-US"/>
          </a:p>
        </p:txBody>
      </p:sp>
      <p:sp>
        <p:nvSpPr>
          <p:cNvPr id="13" name="Title 1"/>
          <p:cNvSpPr txBox="1">
            <a:spLocks/>
          </p:cNvSpPr>
          <p:nvPr/>
        </p:nvSpPr>
        <p:spPr bwMode="auto">
          <a:xfrm>
            <a:off x="856205" y="1420183"/>
            <a:ext cx="5011939"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smtClean="0"/>
              <a:t>金蝶</a:t>
            </a:r>
            <a:r>
              <a:rPr lang="zh-CN" altLang="en-US" dirty="0" smtClean="0"/>
              <a:t>云</a:t>
            </a:r>
            <a:r>
              <a:rPr lang="zh-CN" altLang="en-US" dirty="0"/>
              <a:t>星空 </a:t>
            </a:r>
            <a:r>
              <a:rPr lang="en-US" altLang="zh-CN" dirty="0"/>
              <a:t>BOS</a:t>
            </a:r>
            <a:r>
              <a:rPr lang="zh-CN" altLang="en-US" dirty="0" smtClean="0"/>
              <a:t>开发</a:t>
            </a:r>
            <a:r>
              <a:rPr lang="zh-CN" altLang="en-US" dirty="0"/>
              <a:t/>
            </a:r>
            <a:br>
              <a:rPr lang="zh-CN" altLang="en-US" dirty="0"/>
            </a:br>
            <a:r>
              <a:rPr lang="en-US" altLang="zh-CN" dirty="0"/>
              <a:t>-- </a:t>
            </a:r>
            <a:r>
              <a:rPr lang="en-US" altLang="zh-CN" b="0" dirty="0" smtClean="0"/>
              <a:t>BOS IDE</a:t>
            </a:r>
            <a:r>
              <a:rPr lang="zh-CN" altLang="en-US" b="0" dirty="0" smtClean="0"/>
              <a:t>介绍</a:t>
            </a:r>
            <a:endParaRPr lang="en-US" dirty="0"/>
          </a:p>
        </p:txBody>
      </p:sp>
      <p:grpSp>
        <p:nvGrpSpPr>
          <p:cNvPr id="19" name="Group 18"/>
          <p:cNvGrpSpPr/>
          <p:nvPr/>
        </p:nvGrpSpPr>
        <p:grpSpPr>
          <a:xfrm>
            <a:off x="9425987" y="1746123"/>
            <a:ext cx="1354671" cy="589302"/>
            <a:chOff x="9891888" y="701477"/>
            <a:chExt cx="1989130" cy="688613"/>
          </a:xfrm>
        </p:grpSpPr>
        <p:sp>
          <p:nvSpPr>
            <p:cNvPr id="20" name="Rounded Rectangular Callout 19"/>
            <p:cNvSpPr/>
            <p:nvPr userDrawn="1"/>
          </p:nvSpPr>
          <p:spPr>
            <a:xfrm>
              <a:off x="9891888" y="701477"/>
              <a:ext cx="1989130" cy="688613"/>
            </a:xfrm>
            <a:prstGeom prst="wedgeRoundRectCallout">
              <a:avLst>
                <a:gd name="adj1" fmla="val -46720"/>
                <a:gd name="adj2" fmla="val 97979"/>
                <a:gd name="adj3" fmla="val 16667"/>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21" name="TextBox 22"/>
            <p:cNvSpPr txBox="1"/>
            <p:nvPr userDrawn="1"/>
          </p:nvSpPr>
          <p:spPr>
            <a:xfrm>
              <a:off x="9962444" y="728577"/>
              <a:ext cx="1793508" cy="647359"/>
            </a:xfrm>
            <a:prstGeom prst="rect">
              <a:avLst/>
            </a:prstGeom>
            <a:noFill/>
          </p:spPr>
          <p:txBody>
            <a:bodyPr wrap="square" rtlCol="0">
              <a:spAutoFit/>
            </a:bodyPr>
            <a:lstStyle/>
            <a:p>
              <a:r>
                <a:rPr lang="zh-CN" altLang="en-US" sz="1000" dirty="0">
                  <a:solidFill>
                    <a:schemeClr val="bg1"/>
                  </a:solidFill>
                  <a:latin typeface="Microsoft YaHei" charset="-122"/>
                  <a:ea typeface="Microsoft YaHei" charset="-122"/>
                  <a:cs typeface="Microsoft YaHei" charset="-122"/>
                </a:rPr>
                <a:t>云朵中的图片可在最底层进行替换。</a:t>
              </a:r>
              <a:endParaRPr lang="en-US" altLang="zh-CN" sz="1000" dirty="0">
                <a:solidFill>
                  <a:schemeClr val="bg1"/>
                </a:solidFill>
                <a:latin typeface="Microsoft YaHei" charset="-122"/>
                <a:ea typeface="Microsoft YaHei" charset="-122"/>
                <a:cs typeface="Microsoft YaHei" charset="-122"/>
              </a:endParaRPr>
            </a:p>
            <a:p>
              <a:r>
                <a:rPr lang="zh-CN" altLang="en-US" sz="1000" dirty="0">
                  <a:solidFill>
                    <a:schemeClr val="bg1"/>
                  </a:solidFill>
                  <a:latin typeface="Microsoft YaHei" charset="-122"/>
                  <a:ea typeface="Microsoft YaHei" charset="-122"/>
                  <a:cs typeface="Microsoft YaHei" charset="-122"/>
                </a:rPr>
                <a:t>注：图片仅做示意</a:t>
              </a:r>
              <a:endParaRPr lang="en-US" sz="1000"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1760246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0" y="0"/>
            <a:ext cx="6697414" cy="573882"/>
          </a:xfrm>
          <a:prstGeom prst="rect">
            <a:avLst/>
          </a:prstGeom>
        </p:spPr>
        <p:txBody>
          <a:bodyPr lIns="91416" tIns="45708" rIns="91416" bIns="45708"/>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业务对象与属性</a:t>
            </a:r>
            <a:endParaRPr lang="zh-CN" altLang="en-US" dirty="0">
              <a:latin typeface="微软雅黑" pitchFamily="34" charset="-122"/>
              <a:ea typeface="微软雅黑" pitchFamily="34" charset="-122"/>
            </a:endParaRPr>
          </a:p>
        </p:txBody>
      </p:sp>
      <p:sp>
        <p:nvSpPr>
          <p:cNvPr id="9" name="矩形 8"/>
          <p:cNvSpPr/>
          <p:nvPr/>
        </p:nvSpPr>
        <p:spPr>
          <a:xfrm>
            <a:off x="251532" y="729019"/>
            <a:ext cx="1953217"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0" name="矩形 9"/>
          <p:cNvSpPr/>
          <p:nvPr/>
        </p:nvSpPr>
        <p:spPr>
          <a:xfrm>
            <a:off x="179512" y="1275608"/>
            <a:ext cx="2016224" cy="2640723"/>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创建业务对象，就有对应的对象属性；</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不同的业务对象，有特有业务属性，也有通用业务属性；</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预设的属性基本能满足对应对象的功能。只需稍许修改，就能完成个性化需要；</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0" lvl="2" defTabSz="2044088">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快速开发，专业定制</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658" y="632652"/>
            <a:ext cx="2097909"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627534"/>
            <a:ext cx="2232248"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321" y="627534"/>
            <a:ext cx="2454969"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AutoShape 8"/>
          <p:cNvSpPr>
            <a:spLocks noChangeArrowheads="1"/>
          </p:cNvSpPr>
          <p:nvPr/>
        </p:nvSpPr>
        <p:spPr bwMode="auto">
          <a:xfrm>
            <a:off x="8028396" y="1980618"/>
            <a:ext cx="941809" cy="360040"/>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6" tIns="45708" rIns="91416" bIns="45708"/>
          <a:lstStyle/>
          <a:p>
            <a:pPr algn="ctr">
              <a:buFont typeface="Wingdings" pitchFamily="2" charset="2"/>
              <a:buNone/>
            </a:pPr>
            <a:r>
              <a:rPr lang="zh-CN" altLang="en-US" sz="1400" b="1" dirty="0">
                <a:solidFill>
                  <a:srgbClr val="FF0000"/>
                </a:solidFill>
                <a:latin typeface="Arial" pitchFamily="34" charset="0"/>
              </a:rPr>
              <a:t>动态表单</a:t>
            </a:r>
          </a:p>
        </p:txBody>
      </p:sp>
      <p:sp>
        <p:nvSpPr>
          <p:cNvPr id="13" name="AutoShape 8"/>
          <p:cNvSpPr>
            <a:spLocks noChangeArrowheads="1"/>
          </p:cNvSpPr>
          <p:nvPr/>
        </p:nvSpPr>
        <p:spPr bwMode="auto">
          <a:xfrm>
            <a:off x="3348719" y="1995687"/>
            <a:ext cx="933425" cy="360040"/>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6" tIns="45708" rIns="91416" bIns="45708"/>
          <a:lstStyle/>
          <a:p>
            <a:pPr algn="ctr">
              <a:buFont typeface="Wingdings" pitchFamily="2" charset="2"/>
              <a:buNone/>
            </a:pPr>
            <a:r>
              <a:rPr lang="zh-CN" altLang="en-US" sz="1400" b="1" dirty="0">
                <a:solidFill>
                  <a:srgbClr val="FF0000"/>
                </a:solidFill>
                <a:latin typeface="Arial" pitchFamily="34" charset="0"/>
              </a:rPr>
              <a:t>基础资料</a:t>
            </a:r>
          </a:p>
        </p:txBody>
      </p:sp>
      <p:sp>
        <p:nvSpPr>
          <p:cNvPr id="15" name="AutoShape 8"/>
          <p:cNvSpPr>
            <a:spLocks noChangeArrowheads="1"/>
          </p:cNvSpPr>
          <p:nvPr/>
        </p:nvSpPr>
        <p:spPr bwMode="auto">
          <a:xfrm>
            <a:off x="5580124" y="1980618"/>
            <a:ext cx="941809" cy="360040"/>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6" tIns="45708" rIns="91416" bIns="45708"/>
          <a:lstStyle/>
          <a:p>
            <a:pPr algn="ctr">
              <a:buFont typeface="Wingdings" pitchFamily="2" charset="2"/>
              <a:buNone/>
            </a:pPr>
            <a:r>
              <a:rPr lang="zh-CN" altLang="en-US" sz="1400" b="1" dirty="0">
                <a:solidFill>
                  <a:srgbClr val="FF0000"/>
                </a:solidFill>
                <a:latin typeface="Arial" pitchFamily="34" charset="0"/>
              </a:rPr>
              <a:t>单据</a:t>
            </a:r>
          </a:p>
        </p:txBody>
      </p:sp>
    </p:spTree>
    <p:extLst>
      <p:ext uri="{BB962C8B-B14F-4D97-AF65-F5344CB8AC3E}">
        <p14:creationId xmlns:p14="http://schemas.microsoft.com/office/powerpoint/2010/main" val="3675324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业务对象类型介绍</a:t>
            </a:r>
            <a:r>
              <a:rPr lang="en-US" altLang="zh-CN" dirty="0" smtClean="0">
                <a:latin typeface="微软雅黑" pitchFamily="34" charset="-122"/>
                <a:ea typeface="微软雅黑" pitchFamily="34" charset="-122"/>
              </a:rPr>
              <a:t>-</a:t>
            </a:r>
            <a:r>
              <a:rPr dirty="0">
                <a:latin typeface="微软雅黑" pitchFamily="34" charset="-122"/>
                <a:ea typeface="微软雅黑" pitchFamily="34" charset="-122"/>
              </a:rPr>
              <a:t>基础资料</a:t>
            </a:r>
          </a:p>
        </p:txBody>
      </p:sp>
      <p:sp>
        <p:nvSpPr>
          <p:cNvPr id="17" name="矩形 16"/>
          <p:cNvSpPr/>
          <p:nvPr/>
        </p:nvSpPr>
        <p:spPr>
          <a:xfrm>
            <a:off x="207651" y="612751"/>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9" name="矩形 18"/>
          <p:cNvSpPr/>
          <p:nvPr/>
        </p:nvSpPr>
        <p:spPr>
          <a:xfrm>
            <a:off x="165399" y="1059584"/>
            <a:ext cx="2276128" cy="3822585"/>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kumimoji="1" lang="zh-CN" altLang="zh-CN" sz="1200" dirty="0">
                <a:solidFill>
                  <a:srgbClr val="000000"/>
                </a:solidFill>
                <a:latin typeface="微软雅黑" panose="020B0503020204020204" pitchFamily="34" charset="-122"/>
                <a:ea typeface="微软雅黑" panose="020B0503020204020204" pitchFamily="34" charset="-122"/>
              </a:rPr>
              <a:t>基础资料特指基础资料类单据</a:t>
            </a:r>
            <a:r>
              <a:rPr kumimoji="1" lang="zh-CN" altLang="en-US" sz="1200" dirty="0">
                <a:solidFill>
                  <a:srgbClr val="000000"/>
                </a:solidFill>
                <a:latin typeface="微软雅黑" panose="020B0503020204020204" pitchFamily="34" charset="-122"/>
                <a:ea typeface="微软雅黑" panose="020B0503020204020204" pitchFamily="34" charset="-122"/>
              </a:rPr>
              <a:t>；</a:t>
            </a:r>
            <a:r>
              <a:rPr kumimoji="1" lang="zh-CN" altLang="zh-CN" sz="1200" dirty="0">
                <a:solidFill>
                  <a:srgbClr val="000000"/>
                </a:solidFill>
                <a:latin typeface="微软雅黑" panose="020B0503020204020204" pitchFamily="34" charset="-122"/>
                <a:ea typeface="微软雅黑" panose="020B0503020204020204" pitchFamily="34" charset="-122"/>
              </a:rPr>
              <a:t>根据业务场景应用</a:t>
            </a:r>
            <a:r>
              <a:rPr kumimoji="1" lang="zh-CN" altLang="en-US" sz="1200" dirty="0">
                <a:solidFill>
                  <a:srgbClr val="000000"/>
                </a:solidFill>
                <a:latin typeface="微软雅黑" panose="020B0503020204020204" pitchFamily="34" charset="-122"/>
                <a:ea typeface="微软雅黑" panose="020B0503020204020204" pitchFamily="34" charset="-122"/>
              </a:rPr>
              <a:t>，</a:t>
            </a:r>
            <a:r>
              <a:rPr kumimoji="1" lang="zh-CN" altLang="zh-CN" sz="1200" dirty="0">
                <a:solidFill>
                  <a:srgbClr val="000000"/>
                </a:solidFill>
                <a:latin typeface="微软雅黑" panose="020B0503020204020204" pitchFamily="34" charset="-122"/>
                <a:ea typeface="微软雅黑" panose="020B0503020204020204" pitchFamily="34" charset="-122"/>
              </a:rPr>
              <a:t>单独抽象的一种业务对象</a:t>
            </a:r>
            <a:r>
              <a:rPr kumimoji="1" lang="zh-CN" altLang="en-US" sz="1200" dirty="0">
                <a:solidFill>
                  <a:srgbClr val="000000"/>
                </a:solidFill>
                <a:latin typeface="微软雅黑" panose="020B0503020204020204" pitchFamily="34" charset="-122"/>
                <a:ea typeface="微软雅黑" panose="020B0503020204020204" pitchFamily="34" charset="-122"/>
              </a:rPr>
              <a:t>。如供应商、物料等；</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zh-CN" sz="1200" dirty="0">
                <a:solidFill>
                  <a:srgbClr val="000000"/>
                </a:solidFill>
                <a:latin typeface="微软雅黑" panose="020B0503020204020204" pitchFamily="34" charset="-122"/>
                <a:ea typeface="微软雅黑" panose="020B0503020204020204" pitchFamily="34" charset="-122"/>
              </a:rPr>
              <a:t>从业务角度讲基础资料分三类：主档资料、基本资料、辅助资料</a:t>
            </a:r>
            <a:r>
              <a:rPr kumimoji="1" lang="zh-CN" altLang="en-US" sz="1200" dirty="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zh-CN" sz="1200" dirty="0">
                <a:solidFill>
                  <a:srgbClr val="000000"/>
                </a:solidFill>
                <a:latin typeface="微软雅黑" panose="020B0503020204020204" pitchFamily="34" charset="-122"/>
                <a:ea typeface="微软雅黑" panose="020B0503020204020204" pitchFamily="34" charset="-122"/>
              </a:rPr>
              <a:t>主档资料就是主数据，包括：部门、员工、供应商、客户及物料；</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zh-CN" sz="1200" dirty="0">
                <a:solidFill>
                  <a:srgbClr val="000000"/>
                </a:solidFill>
                <a:latin typeface="微软雅黑" panose="020B0503020204020204" pitchFamily="34" charset="-122"/>
                <a:ea typeface="微软雅黑" panose="020B0503020204020204" pitchFamily="34" charset="-122"/>
              </a:rPr>
              <a:t>辅助资料是业务应用上简单基础资料，按领域显示，以便于区分和使用；</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zh-CN" sz="1200" dirty="0">
                <a:solidFill>
                  <a:srgbClr val="000000"/>
                </a:solidFill>
                <a:latin typeface="微软雅黑" panose="020B0503020204020204" pitchFamily="34" charset="-122"/>
                <a:ea typeface="微软雅黑" panose="020B0503020204020204" pitchFamily="34" charset="-122"/>
              </a:rPr>
              <a:t>基本资料：就是处主档和辅助资料之外的资料，包括：岗位信息、币别、记录单位、费用项目、会计政策等公共资料</a:t>
            </a:r>
            <a:r>
              <a:rPr kumimoji="1" lang="zh-CN" altLang="en-US" sz="1200" dirty="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269" y="788578"/>
            <a:ext cx="654367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442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基础资料主要属性说明</a:t>
            </a:r>
            <a:endParaRPr dirty="0">
              <a:latin typeface="微软雅黑" pitchFamily="34" charset="-122"/>
              <a:ea typeface="微软雅黑" pitchFamily="34" charset="-122"/>
            </a:endParaRPr>
          </a:p>
        </p:txBody>
      </p:sp>
      <p:sp>
        <p:nvSpPr>
          <p:cNvPr id="9" name="圆角矩形 8"/>
          <p:cNvSpPr/>
          <p:nvPr/>
        </p:nvSpPr>
        <p:spPr>
          <a:xfrm>
            <a:off x="1504455" y="1596741"/>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代码字段</a:t>
            </a:r>
            <a:endParaRPr kumimoji="1" lang="zh-CN" altLang="en-US" sz="1200" dirty="0">
              <a:solidFill>
                <a:schemeClr val="tx1"/>
              </a:solidFill>
            </a:endParaRPr>
          </a:p>
        </p:txBody>
      </p:sp>
      <p:sp>
        <p:nvSpPr>
          <p:cNvPr id="12" name="圆角矩形 11"/>
          <p:cNvSpPr/>
          <p:nvPr/>
        </p:nvSpPr>
        <p:spPr>
          <a:xfrm>
            <a:off x="1516683" y="1984959"/>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名称字段</a:t>
            </a:r>
            <a:endParaRPr kumimoji="1" lang="zh-CN" altLang="en-US" sz="1200" dirty="0">
              <a:solidFill>
                <a:schemeClr val="tx1"/>
              </a:solidFill>
            </a:endParaRPr>
          </a:p>
        </p:txBody>
      </p:sp>
      <p:sp>
        <p:nvSpPr>
          <p:cNvPr id="14" name="圆角矩形 13"/>
          <p:cNvSpPr/>
          <p:nvPr/>
        </p:nvSpPr>
        <p:spPr>
          <a:xfrm>
            <a:off x="3191620" y="1586126"/>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选择基础资料上的文本字段作为存储展示基础资料编码的字段，配置编码规则后，自动生成编码</a:t>
            </a:r>
            <a:endParaRPr kumimoji="1" lang="zh-CN" altLang="en-US" sz="1200" dirty="0">
              <a:solidFill>
                <a:schemeClr val="tx1"/>
              </a:solidFill>
            </a:endParaRPr>
          </a:p>
        </p:txBody>
      </p:sp>
      <p:sp>
        <p:nvSpPr>
          <p:cNvPr id="15" name="圆角矩形 14"/>
          <p:cNvSpPr/>
          <p:nvPr/>
        </p:nvSpPr>
        <p:spPr>
          <a:xfrm>
            <a:off x="3203848" y="1974345"/>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选择基础资料上的文本字段作为存储展示基础资料名称的字段</a:t>
            </a:r>
            <a:endParaRPr kumimoji="1" lang="zh-CN" altLang="en-US" sz="1200" dirty="0">
              <a:solidFill>
                <a:schemeClr val="tx1"/>
              </a:solidFill>
            </a:endParaRPr>
          </a:p>
        </p:txBody>
      </p:sp>
      <p:sp>
        <p:nvSpPr>
          <p:cNvPr id="20" name="圆角矩形 19"/>
          <p:cNvSpPr/>
          <p:nvPr/>
        </p:nvSpPr>
        <p:spPr>
          <a:xfrm>
            <a:off x="1516683" y="2358295"/>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列表</a:t>
            </a:r>
            <a:r>
              <a:rPr lang="en-US" altLang="zh-CN" sz="1200" dirty="0">
                <a:solidFill>
                  <a:schemeClr val="tx1"/>
                </a:solidFill>
              </a:rPr>
              <a:t>F8</a:t>
            </a:r>
            <a:r>
              <a:rPr lang="zh-CN" altLang="zh-CN" sz="1200" dirty="0">
                <a:solidFill>
                  <a:schemeClr val="tx1"/>
                </a:solidFill>
              </a:rPr>
              <a:t>查询过滤条件</a:t>
            </a:r>
            <a:endParaRPr kumimoji="1" lang="zh-CN" altLang="en-US" sz="1200" dirty="0">
              <a:solidFill>
                <a:schemeClr val="tx1"/>
              </a:solidFill>
            </a:endParaRPr>
          </a:p>
        </p:txBody>
      </p:sp>
      <p:sp>
        <p:nvSpPr>
          <p:cNvPr id="21" name="圆角矩形 20"/>
          <p:cNvSpPr/>
          <p:nvPr/>
        </p:nvSpPr>
        <p:spPr>
          <a:xfrm>
            <a:off x="1516683" y="2771914"/>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列表固定过滤条件</a:t>
            </a:r>
            <a:endParaRPr kumimoji="1" lang="zh-CN" altLang="en-US" sz="1200" dirty="0">
              <a:solidFill>
                <a:schemeClr val="tx1"/>
              </a:solidFill>
            </a:endParaRPr>
          </a:p>
        </p:txBody>
      </p:sp>
      <p:sp>
        <p:nvSpPr>
          <p:cNvPr id="22" name="圆角矩形 21"/>
          <p:cNvSpPr/>
          <p:nvPr/>
        </p:nvSpPr>
        <p:spPr>
          <a:xfrm>
            <a:off x="3203848" y="2347681"/>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基础资料字段</a:t>
            </a:r>
            <a:r>
              <a:rPr lang="en-US" altLang="zh-CN" sz="1200" dirty="0">
                <a:solidFill>
                  <a:schemeClr val="tx1"/>
                </a:solidFill>
              </a:rPr>
              <a:t>F8</a:t>
            </a:r>
            <a:r>
              <a:rPr lang="zh-CN" altLang="zh-CN" sz="1200" dirty="0">
                <a:solidFill>
                  <a:schemeClr val="tx1"/>
                </a:solidFill>
              </a:rPr>
              <a:t>列表查询的默认条件，打开</a:t>
            </a:r>
            <a:r>
              <a:rPr lang="en-US" altLang="zh-CN" sz="1200" dirty="0">
                <a:solidFill>
                  <a:schemeClr val="tx1"/>
                </a:solidFill>
              </a:rPr>
              <a:t>F8</a:t>
            </a:r>
            <a:r>
              <a:rPr lang="zh-CN" altLang="zh-CN" sz="1200" dirty="0">
                <a:solidFill>
                  <a:schemeClr val="tx1"/>
                </a:solidFill>
              </a:rPr>
              <a:t>界面时默认以此条件查询并展示</a:t>
            </a:r>
            <a:r>
              <a:rPr lang="en-US" altLang="zh-CN" sz="1200" dirty="0">
                <a:solidFill>
                  <a:schemeClr val="tx1"/>
                </a:solidFill>
              </a:rPr>
              <a:t>F8</a:t>
            </a:r>
            <a:r>
              <a:rPr lang="zh-CN" altLang="zh-CN" sz="1200" dirty="0">
                <a:solidFill>
                  <a:schemeClr val="tx1"/>
                </a:solidFill>
              </a:rPr>
              <a:t>数据</a:t>
            </a:r>
            <a:endParaRPr kumimoji="1" lang="zh-CN" altLang="en-US" sz="1200" dirty="0">
              <a:solidFill>
                <a:schemeClr val="tx1"/>
              </a:solidFill>
            </a:endParaRPr>
          </a:p>
        </p:txBody>
      </p:sp>
      <p:sp>
        <p:nvSpPr>
          <p:cNvPr id="23" name="圆角矩形 22"/>
          <p:cNvSpPr/>
          <p:nvPr/>
        </p:nvSpPr>
        <p:spPr>
          <a:xfrm>
            <a:off x="3203848" y="2761298"/>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作为列表过滤查询是的默认条件，打开列表界面默认以此条件查询，列表过滤界面条件在此基础上进行过滤查询</a:t>
            </a:r>
            <a:endParaRPr kumimoji="1" lang="zh-CN" altLang="en-US" sz="1200" dirty="0">
              <a:solidFill>
                <a:schemeClr val="tx1"/>
              </a:solidFill>
            </a:endParaRPr>
          </a:p>
        </p:txBody>
      </p:sp>
      <p:sp>
        <p:nvSpPr>
          <p:cNvPr id="27" name="圆角矩形 26"/>
          <p:cNvSpPr/>
          <p:nvPr/>
        </p:nvSpPr>
        <p:spPr>
          <a:xfrm>
            <a:off x="1537296" y="3186549"/>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基础资料分配关系表</a:t>
            </a:r>
            <a:endParaRPr kumimoji="1" lang="zh-CN" altLang="en-US" sz="1200" dirty="0">
              <a:solidFill>
                <a:schemeClr val="tx1"/>
              </a:solidFill>
            </a:endParaRPr>
          </a:p>
        </p:txBody>
      </p:sp>
      <p:sp>
        <p:nvSpPr>
          <p:cNvPr id="28" name="圆角矩形 27"/>
          <p:cNvSpPr/>
          <p:nvPr/>
        </p:nvSpPr>
        <p:spPr>
          <a:xfrm>
            <a:off x="3224461" y="3175935"/>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存储基础资料组织分配关系的物理表</a:t>
            </a:r>
            <a:endParaRPr kumimoji="1" lang="zh-CN" altLang="en-US" sz="1200" dirty="0">
              <a:solidFill>
                <a:schemeClr val="tx1"/>
              </a:solidFill>
            </a:endParaRPr>
          </a:p>
        </p:txBody>
      </p:sp>
      <p:sp>
        <p:nvSpPr>
          <p:cNvPr id="29" name="圆角矩形 28"/>
          <p:cNvSpPr/>
          <p:nvPr/>
        </p:nvSpPr>
        <p:spPr>
          <a:xfrm>
            <a:off x="1537296" y="3559885"/>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允许单元格切换事件</a:t>
            </a:r>
            <a:endParaRPr kumimoji="1" lang="zh-CN" altLang="en-US" sz="1200" dirty="0">
              <a:solidFill>
                <a:schemeClr val="tx1"/>
              </a:solidFill>
            </a:endParaRPr>
          </a:p>
        </p:txBody>
      </p:sp>
      <p:sp>
        <p:nvSpPr>
          <p:cNvPr id="30" name="圆角矩形 29"/>
          <p:cNvSpPr/>
          <p:nvPr/>
        </p:nvSpPr>
        <p:spPr>
          <a:xfrm>
            <a:off x="1537296" y="3973504"/>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支持批量插入</a:t>
            </a:r>
            <a:endParaRPr kumimoji="1" lang="zh-CN" altLang="en-US" sz="1200" dirty="0">
              <a:solidFill>
                <a:schemeClr val="tx1"/>
              </a:solidFill>
            </a:endParaRPr>
          </a:p>
        </p:txBody>
      </p:sp>
      <p:sp>
        <p:nvSpPr>
          <p:cNvPr id="31" name="圆角矩形 30"/>
          <p:cNvSpPr/>
          <p:nvPr/>
        </p:nvSpPr>
        <p:spPr>
          <a:xfrm>
            <a:off x="3224461" y="3549271"/>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支持切换基础资料字段单元格执行事件，需配合插件</a:t>
            </a:r>
            <a:endParaRPr kumimoji="1" lang="zh-CN" altLang="en-US" sz="1200" dirty="0">
              <a:solidFill>
                <a:schemeClr val="tx1"/>
              </a:solidFill>
            </a:endParaRPr>
          </a:p>
        </p:txBody>
      </p:sp>
      <p:sp>
        <p:nvSpPr>
          <p:cNvPr id="32" name="圆角矩形 31"/>
          <p:cNvSpPr/>
          <p:nvPr/>
        </p:nvSpPr>
        <p:spPr>
          <a:xfrm>
            <a:off x="3224461" y="3962890"/>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单据体基础资料字段录入时，支持批量返回插入多条基础资料数据</a:t>
            </a:r>
            <a:endParaRPr kumimoji="1" lang="zh-CN" altLang="en-US" sz="1200" dirty="0">
              <a:solidFill>
                <a:schemeClr val="tx1"/>
              </a:solidFill>
            </a:endParaRPr>
          </a:p>
        </p:txBody>
      </p:sp>
      <p:sp>
        <p:nvSpPr>
          <p:cNvPr id="4" name="左大括号 3"/>
          <p:cNvSpPr/>
          <p:nvPr/>
        </p:nvSpPr>
        <p:spPr>
          <a:xfrm>
            <a:off x="1115627" y="1365835"/>
            <a:ext cx="388837" cy="2805703"/>
          </a:xfrm>
          <a:prstGeom prst="leftBrace">
            <a:avLst/>
          </a:prstGeom>
        </p:spPr>
        <p:style>
          <a:lnRef idx="2">
            <a:schemeClr val="accent1"/>
          </a:lnRef>
          <a:fillRef idx="0">
            <a:schemeClr val="accent1"/>
          </a:fillRef>
          <a:effectRef idx="1">
            <a:schemeClr val="accent1"/>
          </a:effectRef>
          <a:fontRef idx="minor">
            <a:schemeClr val="tx1"/>
          </a:fontRef>
        </p:style>
        <p:txBody>
          <a:bodyPr lIns="91416" tIns="45708" rIns="91416" bIns="45708" rtlCol="0" anchor="ctr"/>
          <a:lstStyle/>
          <a:p>
            <a:pPr algn="ctr"/>
            <a:endParaRPr lang="zh-CN" altLang="en-US"/>
          </a:p>
        </p:txBody>
      </p:sp>
      <p:sp>
        <p:nvSpPr>
          <p:cNvPr id="13" name="圆角矩形 12"/>
          <p:cNvSpPr/>
          <p:nvPr/>
        </p:nvSpPr>
        <p:spPr>
          <a:xfrm>
            <a:off x="3203848" y="1185804"/>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勾选后基础资料受基础资料控制策略管控</a:t>
            </a:r>
            <a:endParaRPr kumimoji="1" lang="zh-CN" altLang="en-US" sz="1200" dirty="0">
              <a:solidFill>
                <a:schemeClr val="tx1"/>
              </a:solidFill>
            </a:endParaRPr>
          </a:p>
        </p:txBody>
      </p:sp>
      <p:sp>
        <p:nvSpPr>
          <p:cNvPr id="8" name="圆角矩形 7"/>
          <p:cNvSpPr/>
          <p:nvPr/>
        </p:nvSpPr>
        <p:spPr>
          <a:xfrm>
            <a:off x="1516683" y="1196421"/>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是否基础资料控制策略管理</a:t>
            </a:r>
            <a:endParaRPr kumimoji="1" lang="zh-CN" altLang="en-US" sz="1200" dirty="0">
              <a:solidFill>
                <a:schemeClr val="tx1"/>
              </a:solidFill>
            </a:endParaRPr>
          </a:p>
        </p:txBody>
      </p:sp>
      <p:sp>
        <p:nvSpPr>
          <p:cNvPr id="41" name="任意多边形 40"/>
          <p:cNvSpPr/>
          <p:nvPr/>
        </p:nvSpPr>
        <p:spPr bwMode="auto">
          <a:xfrm>
            <a:off x="395538" y="1919360"/>
            <a:ext cx="576064" cy="1936669"/>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rgbClr val="BFF3C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08" tIns="177808" rIns="177808" bIns="177808" spcCol="1270" anchor="ctr"/>
          <a:lstStyle/>
          <a:p>
            <a:pPr algn="ctr" defTabSz="977612">
              <a:lnSpc>
                <a:spcPct val="90000"/>
              </a:lnSpc>
              <a:spcAft>
                <a:spcPct val="35000"/>
              </a:spcAft>
              <a:defRPr/>
            </a:pPr>
            <a:r>
              <a:rPr lang="zh-CN" altLang="en-US" dirty="0">
                <a:solidFill>
                  <a:schemeClr val="tx1"/>
                </a:solidFill>
                <a:ea typeface="微软雅黑" pitchFamily="34" charset="-122"/>
              </a:rPr>
              <a:t>基础资料</a:t>
            </a:r>
          </a:p>
        </p:txBody>
      </p:sp>
      <p:sp>
        <p:nvSpPr>
          <p:cNvPr id="42" name="圆角矩形 41"/>
          <p:cNvSpPr/>
          <p:nvPr/>
        </p:nvSpPr>
        <p:spPr>
          <a:xfrm>
            <a:off x="1516683" y="768711"/>
            <a:ext cx="1656184" cy="360040"/>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属性</a:t>
            </a:r>
          </a:p>
        </p:txBody>
      </p:sp>
      <p:sp>
        <p:nvSpPr>
          <p:cNvPr id="43" name="圆角矩形 42"/>
          <p:cNvSpPr/>
          <p:nvPr/>
        </p:nvSpPr>
        <p:spPr>
          <a:xfrm>
            <a:off x="3203848" y="758094"/>
            <a:ext cx="4080026" cy="360040"/>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描述</a:t>
            </a:r>
          </a:p>
        </p:txBody>
      </p:sp>
    </p:spTree>
    <p:extLst>
      <p:ext uri="{BB962C8B-B14F-4D97-AF65-F5344CB8AC3E}">
        <p14:creationId xmlns:p14="http://schemas.microsoft.com/office/powerpoint/2010/main" val="4269929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8"/>
                                        </p:tgtEl>
                                        <p:attrNameLst>
                                          <p:attrName>style.color</p:attrName>
                                        </p:attrNameLst>
                                      </p:cBhvr>
                                      <p:by>
                                        <p:hsl h="0" s="-12549" l="-25098"/>
                                      </p:by>
                                    </p:animClr>
                                    <p:animClr clrSpc="hsl" dir="cw">
                                      <p:cBhvr>
                                        <p:cTn id="7" dur="500" fill="hold"/>
                                        <p:tgtEl>
                                          <p:spTgt spid="8"/>
                                        </p:tgtEl>
                                        <p:attrNameLst>
                                          <p:attrName>fillcolor</p:attrName>
                                        </p:attrNameLst>
                                      </p:cBhvr>
                                      <p:by>
                                        <p:hsl h="0" s="-12549" l="-25098"/>
                                      </p:by>
                                    </p:animClr>
                                    <p:animClr clrSpc="hsl" dir="cw">
                                      <p:cBhvr>
                                        <p:cTn id="8" dur="500" fill="hold"/>
                                        <p:tgtEl>
                                          <p:spTgt spid="8"/>
                                        </p:tgtEl>
                                        <p:attrNameLst>
                                          <p:attrName>stroke.color</p:attrName>
                                        </p:attrNameLst>
                                      </p:cBhvr>
                                      <p:by>
                                        <p:hsl h="0" s="-12549" l="-25098"/>
                                      </p:by>
                                    </p:animClr>
                                    <p:set>
                                      <p:cBhvr>
                                        <p:cTn id="9" dur="500" fill="hold"/>
                                        <p:tgtEl>
                                          <p:spTgt spid="8"/>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13"/>
                                        </p:tgtEl>
                                        <p:attrNameLst>
                                          <p:attrName>style.color</p:attrName>
                                        </p:attrNameLst>
                                      </p:cBhvr>
                                      <p:by>
                                        <p:hsl h="0" s="-12549" l="-25098"/>
                                      </p:by>
                                    </p:animClr>
                                    <p:animClr clrSpc="hsl" dir="cw">
                                      <p:cBhvr>
                                        <p:cTn id="12" dur="500" fill="hold"/>
                                        <p:tgtEl>
                                          <p:spTgt spid="13"/>
                                        </p:tgtEl>
                                        <p:attrNameLst>
                                          <p:attrName>fillcolor</p:attrName>
                                        </p:attrNameLst>
                                      </p:cBhvr>
                                      <p:by>
                                        <p:hsl h="0" s="-12549" l="-25098"/>
                                      </p:by>
                                    </p:animClr>
                                    <p:animClr clrSpc="hsl" dir="cw">
                                      <p:cBhvr>
                                        <p:cTn id="13" dur="500" fill="hold"/>
                                        <p:tgtEl>
                                          <p:spTgt spid="13"/>
                                        </p:tgtEl>
                                        <p:attrNameLst>
                                          <p:attrName>stroke.color</p:attrName>
                                        </p:attrNameLst>
                                      </p:cBhvr>
                                      <p:by>
                                        <p:hsl h="0" s="-12549" l="-25098"/>
                                      </p:by>
                                    </p:animClr>
                                    <p:set>
                                      <p:cBhvr>
                                        <p:cTn id="14" dur="500" fill="hold"/>
                                        <p:tgtEl>
                                          <p:spTgt spid="13"/>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4" presetClass="emph" presetSubtype="0" fill="hold" grpId="0" nodeType="clickEffect">
                                  <p:stCondLst>
                                    <p:cond delay="0"/>
                                  </p:stCondLst>
                                  <p:childTnLst>
                                    <p:animClr clrSpc="hsl" dir="cw">
                                      <p:cBhvr override="childStyle">
                                        <p:cTn id="18" dur="500" fill="hold"/>
                                        <p:tgtEl>
                                          <p:spTgt spid="9"/>
                                        </p:tgtEl>
                                        <p:attrNameLst>
                                          <p:attrName>style.color</p:attrName>
                                        </p:attrNameLst>
                                      </p:cBhvr>
                                      <p:by>
                                        <p:hsl h="0" s="-12549" l="-25098"/>
                                      </p:by>
                                    </p:animClr>
                                    <p:animClr clrSpc="hsl" dir="cw">
                                      <p:cBhvr>
                                        <p:cTn id="19" dur="500" fill="hold"/>
                                        <p:tgtEl>
                                          <p:spTgt spid="9"/>
                                        </p:tgtEl>
                                        <p:attrNameLst>
                                          <p:attrName>fillcolor</p:attrName>
                                        </p:attrNameLst>
                                      </p:cBhvr>
                                      <p:by>
                                        <p:hsl h="0" s="-12549" l="-25098"/>
                                      </p:by>
                                    </p:animClr>
                                    <p:animClr clrSpc="hsl" dir="cw">
                                      <p:cBhvr>
                                        <p:cTn id="20" dur="500" fill="hold"/>
                                        <p:tgtEl>
                                          <p:spTgt spid="9"/>
                                        </p:tgtEl>
                                        <p:attrNameLst>
                                          <p:attrName>stroke.color</p:attrName>
                                        </p:attrNameLst>
                                      </p:cBhvr>
                                      <p:by>
                                        <p:hsl h="0" s="-12549" l="-25098"/>
                                      </p:by>
                                    </p:animClr>
                                    <p:set>
                                      <p:cBhvr>
                                        <p:cTn id="21" dur="500" fill="hold"/>
                                        <p:tgtEl>
                                          <p:spTgt spid="9"/>
                                        </p:tgtEl>
                                        <p:attrNameLst>
                                          <p:attrName>fill.type</p:attrName>
                                        </p:attrNameLst>
                                      </p:cBhvr>
                                      <p:to>
                                        <p:strVal val="solid"/>
                                      </p:to>
                                    </p:set>
                                  </p:childTnLst>
                                </p:cTn>
                              </p:par>
                              <p:par>
                                <p:cTn id="22" presetID="24" presetClass="emph" presetSubtype="0" fill="hold" grpId="0" nodeType="withEffect">
                                  <p:stCondLst>
                                    <p:cond delay="0"/>
                                  </p:stCondLst>
                                  <p:childTnLst>
                                    <p:animClr clrSpc="hsl" dir="cw">
                                      <p:cBhvr override="childStyle">
                                        <p:cTn id="23" dur="500" fill="hold"/>
                                        <p:tgtEl>
                                          <p:spTgt spid="14"/>
                                        </p:tgtEl>
                                        <p:attrNameLst>
                                          <p:attrName>style.color</p:attrName>
                                        </p:attrNameLst>
                                      </p:cBhvr>
                                      <p:by>
                                        <p:hsl h="0" s="-12549" l="-25098"/>
                                      </p:by>
                                    </p:animClr>
                                    <p:animClr clrSpc="hsl" dir="cw">
                                      <p:cBhvr>
                                        <p:cTn id="24" dur="500" fill="hold"/>
                                        <p:tgtEl>
                                          <p:spTgt spid="14"/>
                                        </p:tgtEl>
                                        <p:attrNameLst>
                                          <p:attrName>fillcolor</p:attrName>
                                        </p:attrNameLst>
                                      </p:cBhvr>
                                      <p:by>
                                        <p:hsl h="0" s="-12549" l="-25098"/>
                                      </p:by>
                                    </p:animClr>
                                    <p:animClr clrSpc="hsl" dir="cw">
                                      <p:cBhvr>
                                        <p:cTn id="25" dur="500" fill="hold"/>
                                        <p:tgtEl>
                                          <p:spTgt spid="14"/>
                                        </p:tgtEl>
                                        <p:attrNameLst>
                                          <p:attrName>stroke.color</p:attrName>
                                        </p:attrNameLst>
                                      </p:cBhvr>
                                      <p:by>
                                        <p:hsl h="0" s="-12549" l="-25098"/>
                                      </p:by>
                                    </p:animClr>
                                    <p:set>
                                      <p:cBhvr>
                                        <p:cTn id="26" dur="500" fill="hold"/>
                                        <p:tgtEl>
                                          <p:spTgt spid="14"/>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4" presetClass="emph" presetSubtype="0" fill="hold" grpId="0" nodeType="clickEffect">
                                  <p:stCondLst>
                                    <p:cond delay="0"/>
                                  </p:stCondLst>
                                  <p:childTnLst>
                                    <p:animClr clrSpc="hsl" dir="cw">
                                      <p:cBhvr override="childStyle">
                                        <p:cTn id="30" dur="500" fill="hold"/>
                                        <p:tgtEl>
                                          <p:spTgt spid="12"/>
                                        </p:tgtEl>
                                        <p:attrNameLst>
                                          <p:attrName>style.color</p:attrName>
                                        </p:attrNameLst>
                                      </p:cBhvr>
                                      <p:by>
                                        <p:hsl h="0" s="-12549" l="-25098"/>
                                      </p:by>
                                    </p:animClr>
                                    <p:animClr clrSpc="hsl" dir="cw">
                                      <p:cBhvr>
                                        <p:cTn id="31" dur="500" fill="hold"/>
                                        <p:tgtEl>
                                          <p:spTgt spid="12"/>
                                        </p:tgtEl>
                                        <p:attrNameLst>
                                          <p:attrName>fillcolor</p:attrName>
                                        </p:attrNameLst>
                                      </p:cBhvr>
                                      <p:by>
                                        <p:hsl h="0" s="-12549" l="-25098"/>
                                      </p:by>
                                    </p:animClr>
                                    <p:animClr clrSpc="hsl" dir="cw">
                                      <p:cBhvr>
                                        <p:cTn id="32" dur="500" fill="hold"/>
                                        <p:tgtEl>
                                          <p:spTgt spid="12"/>
                                        </p:tgtEl>
                                        <p:attrNameLst>
                                          <p:attrName>stroke.color</p:attrName>
                                        </p:attrNameLst>
                                      </p:cBhvr>
                                      <p:by>
                                        <p:hsl h="0" s="-12549" l="-25098"/>
                                      </p:by>
                                    </p:animClr>
                                    <p:set>
                                      <p:cBhvr>
                                        <p:cTn id="33" dur="500" fill="hold"/>
                                        <p:tgtEl>
                                          <p:spTgt spid="12"/>
                                        </p:tgtEl>
                                        <p:attrNameLst>
                                          <p:attrName>fill.type</p:attrName>
                                        </p:attrNameLst>
                                      </p:cBhvr>
                                      <p:to>
                                        <p:strVal val="solid"/>
                                      </p:to>
                                    </p:set>
                                  </p:childTnLst>
                                </p:cTn>
                              </p:par>
                              <p:par>
                                <p:cTn id="34" presetID="24" presetClass="emph" presetSubtype="0" fill="hold" grpId="0" nodeType="withEffect">
                                  <p:stCondLst>
                                    <p:cond delay="0"/>
                                  </p:stCondLst>
                                  <p:childTnLst>
                                    <p:animClr clrSpc="hsl" dir="cw">
                                      <p:cBhvr override="childStyle">
                                        <p:cTn id="35" dur="500" fill="hold"/>
                                        <p:tgtEl>
                                          <p:spTgt spid="15"/>
                                        </p:tgtEl>
                                        <p:attrNameLst>
                                          <p:attrName>style.color</p:attrName>
                                        </p:attrNameLst>
                                      </p:cBhvr>
                                      <p:by>
                                        <p:hsl h="0" s="-12549" l="-25098"/>
                                      </p:by>
                                    </p:animClr>
                                    <p:animClr clrSpc="hsl" dir="cw">
                                      <p:cBhvr>
                                        <p:cTn id="36" dur="500" fill="hold"/>
                                        <p:tgtEl>
                                          <p:spTgt spid="15"/>
                                        </p:tgtEl>
                                        <p:attrNameLst>
                                          <p:attrName>fillcolor</p:attrName>
                                        </p:attrNameLst>
                                      </p:cBhvr>
                                      <p:by>
                                        <p:hsl h="0" s="-12549" l="-25098"/>
                                      </p:by>
                                    </p:animClr>
                                    <p:animClr clrSpc="hsl" dir="cw">
                                      <p:cBhvr>
                                        <p:cTn id="37" dur="500" fill="hold"/>
                                        <p:tgtEl>
                                          <p:spTgt spid="15"/>
                                        </p:tgtEl>
                                        <p:attrNameLst>
                                          <p:attrName>stroke.color</p:attrName>
                                        </p:attrNameLst>
                                      </p:cBhvr>
                                      <p:by>
                                        <p:hsl h="0" s="-12549" l="-25098"/>
                                      </p:by>
                                    </p:animClr>
                                    <p:set>
                                      <p:cBhvr>
                                        <p:cTn id="38" dur="500" fill="hold"/>
                                        <p:tgtEl>
                                          <p:spTgt spid="15"/>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24" presetClass="emph" presetSubtype="0" fill="hold" grpId="0" nodeType="clickEffect">
                                  <p:stCondLst>
                                    <p:cond delay="0"/>
                                  </p:stCondLst>
                                  <p:childTnLst>
                                    <p:animClr clrSpc="hsl" dir="cw">
                                      <p:cBhvr override="childStyle">
                                        <p:cTn id="42" dur="500" fill="hold"/>
                                        <p:tgtEl>
                                          <p:spTgt spid="20"/>
                                        </p:tgtEl>
                                        <p:attrNameLst>
                                          <p:attrName>style.color</p:attrName>
                                        </p:attrNameLst>
                                      </p:cBhvr>
                                      <p:by>
                                        <p:hsl h="0" s="-12549" l="-25098"/>
                                      </p:by>
                                    </p:animClr>
                                    <p:animClr clrSpc="hsl" dir="cw">
                                      <p:cBhvr>
                                        <p:cTn id="43" dur="500" fill="hold"/>
                                        <p:tgtEl>
                                          <p:spTgt spid="20"/>
                                        </p:tgtEl>
                                        <p:attrNameLst>
                                          <p:attrName>fillcolor</p:attrName>
                                        </p:attrNameLst>
                                      </p:cBhvr>
                                      <p:by>
                                        <p:hsl h="0" s="-12549" l="-25098"/>
                                      </p:by>
                                    </p:animClr>
                                    <p:animClr clrSpc="hsl" dir="cw">
                                      <p:cBhvr>
                                        <p:cTn id="44" dur="500" fill="hold"/>
                                        <p:tgtEl>
                                          <p:spTgt spid="20"/>
                                        </p:tgtEl>
                                        <p:attrNameLst>
                                          <p:attrName>stroke.color</p:attrName>
                                        </p:attrNameLst>
                                      </p:cBhvr>
                                      <p:by>
                                        <p:hsl h="0" s="-12549" l="-25098"/>
                                      </p:by>
                                    </p:animClr>
                                    <p:set>
                                      <p:cBhvr>
                                        <p:cTn id="45" dur="500" fill="hold"/>
                                        <p:tgtEl>
                                          <p:spTgt spid="20"/>
                                        </p:tgtEl>
                                        <p:attrNameLst>
                                          <p:attrName>fill.type</p:attrName>
                                        </p:attrNameLst>
                                      </p:cBhvr>
                                      <p:to>
                                        <p:strVal val="solid"/>
                                      </p:to>
                                    </p:set>
                                  </p:childTnLst>
                                </p:cTn>
                              </p:par>
                              <p:par>
                                <p:cTn id="46" presetID="24" presetClass="emph" presetSubtype="0" fill="hold" grpId="0" nodeType="withEffect">
                                  <p:stCondLst>
                                    <p:cond delay="0"/>
                                  </p:stCondLst>
                                  <p:childTnLst>
                                    <p:animClr clrSpc="hsl" dir="cw">
                                      <p:cBhvr override="childStyle">
                                        <p:cTn id="47" dur="500" fill="hold"/>
                                        <p:tgtEl>
                                          <p:spTgt spid="22"/>
                                        </p:tgtEl>
                                        <p:attrNameLst>
                                          <p:attrName>style.color</p:attrName>
                                        </p:attrNameLst>
                                      </p:cBhvr>
                                      <p:by>
                                        <p:hsl h="0" s="-12549" l="-25098"/>
                                      </p:by>
                                    </p:animClr>
                                    <p:animClr clrSpc="hsl" dir="cw">
                                      <p:cBhvr>
                                        <p:cTn id="48" dur="500" fill="hold"/>
                                        <p:tgtEl>
                                          <p:spTgt spid="22"/>
                                        </p:tgtEl>
                                        <p:attrNameLst>
                                          <p:attrName>fillcolor</p:attrName>
                                        </p:attrNameLst>
                                      </p:cBhvr>
                                      <p:by>
                                        <p:hsl h="0" s="-12549" l="-25098"/>
                                      </p:by>
                                    </p:animClr>
                                    <p:animClr clrSpc="hsl" dir="cw">
                                      <p:cBhvr>
                                        <p:cTn id="49" dur="500" fill="hold"/>
                                        <p:tgtEl>
                                          <p:spTgt spid="22"/>
                                        </p:tgtEl>
                                        <p:attrNameLst>
                                          <p:attrName>stroke.color</p:attrName>
                                        </p:attrNameLst>
                                      </p:cBhvr>
                                      <p:by>
                                        <p:hsl h="0" s="-12549" l="-25098"/>
                                      </p:by>
                                    </p:animClr>
                                    <p:set>
                                      <p:cBhvr>
                                        <p:cTn id="50" dur="500" fill="hold"/>
                                        <p:tgtEl>
                                          <p:spTgt spid="22"/>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4" presetClass="emph" presetSubtype="0" fill="hold" grpId="0" nodeType="clickEffect">
                                  <p:stCondLst>
                                    <p:cond delay="0"/>
                                  </p:stCondLst>
                                  <p:childTnLst>
                                    <p:animClr clrSpc="hsl" dir="cw">
                                      <p:cBhvr override="childStyle">
                                        <p:cTn id="54" dur="500" fill="hold"/>
                                        <p:tgtEl>
                                          <p:spTgt spid="21"/>
                                        </p:tgtEl>
                                        <p:attrNameLst>
                                          <p:attrName>style.color</p:attrName>
                                        </p:attrNameLst>
                                      </p:cBhvr>
                                      <p:by>
                                        <p:hsl h="0" s="-12549" l="-25098"/>
                                      </p:by>
                                    </p:animClr>
                                    <p:animClr clrSpc="hsl" dir="cw">
                                      <p:cBhvr>
                                        <p:cTn id="55" dur="500" fill="hold"/>
                                        <p:tgtEl>
                                          <p:spTgt spid="21"/>
                                        </p:tgtEl>
                                        <p:attrNameLst>
                                          <p:attrName>fillcolor</p:attrName>
                                        </p:attrNameLst>
                                      </p:cBhvr>
                                      <p:by>
                                        <p:hsl h="0" s="-12549" l="-25098"/>
                                      </p:by>
                                    </p:animClr>
                                    <p:animClr clrSpc="hsl" dir="cw">
                                      <p:cBhvr>
                                        <p:cTn id="56" dur="500" fill="hold"/>
                                        <p:tgtEl>
                                          <p:spTgt spid="21"/>
                                        </p:tgtEl>
                                        <p:attrNameLst>
                                          <p:attrName>stroke.color</p:attrName>
                                        </p:attrNameLst>
                                      </p:cBhvr>
                                      <p:by>
                                        <p:hsl h="0" s="-12549" l="-25098"/>
                                      </p:by>
                                    </p:animClr>
                                    <p:set>
                                      <p:cBhvr>
                                        <p:cTn id="57" dur="500" fill="hold"/>
                                        <p:tgtEl>
                                          <p:spTgt spid="21"/>
                                        </p:tgtEl>
                                        <p:attrNameLst>
                                          <p:attrName>fill.type</p:attrName>
                                        </p:attrNameLst>
                                      </p:cBhvr>
                                      <p:to>
                                        <p:strVal val="solid"/>
                                      </p:to>
                                    </p:set>
                                  </p:childTnLst>
                                </p:cTn>
                              </p:par>
                              <p:par>
                                <p:cTn id="58" presetID="24" presetClass="emph" presetSubtype="0" fill="hold" grpId="0" nodeType="withEffect">
                                  <p:stCondLst>
                                    <p:cond delay="0"/>
                                  </p:stCondLst>
                                  <p:childTnLst>
                                    <p:animClr clrSpc="hsl" dir="cw">
                                      <p:cBhvr override="childStyle">
                                        <p:cTn id="59" dur="500" fill="hold"/>
                                        <p:tgtEl>
                                          <p:spTgt spid="23"/>
                                        </p:tgtEl>
                                        <p:attrNameLst>
                                          <p:attrName>style.color</p:attrName>
                                        </p:attrNameLst>
                                      </p:cBhvr>
                                      <p:by>
                                        <p:hsl h="0" s="-12549" l="-25098"/>
                                      </p:by>
                                    </p:animClr>
                                    <p:animClr clrSpc="hsl" dir="cw">
                                      <p:cBhvr>
                                        <p:cTn id="60" dur="500" fill="hold"/>
                                        <p:tgtEl>
                                          <p:spTgt spid="23"/>
                                        </p:tgtEl>
                                        <p:attrNameLst>
                                          <p:attrName>fillcolor</p:attrName>
                                        </p:attrNameLst>
                                      </p:cBhvr>
                                      <p:by>
                                        <p:hsl h="0" s="-12549" l="-25098"/>
                                      </p:by>
                                    </p:animClr>
                                    <p:animClr clrSpc="hsl" dir="cw">
                                      <p:cBhvr>
                                        <p:cTn id="61" dur="500" fill="hold"/>
                                        <p:tgtEl>
                                          <p:spTgt spid="23"/>
                                        </p:tgtEl>
                                        <p:attrNameLst>
                                          <p:attrName>stroke.color</p:attrName>
                                        </p:attrNameLst>
                                      </p:cBhvr>
                                      <p:by>
                                        <p:hsl h="0" s="-12549" l="-25098"/>
                                      </p:by>
                                    </p:animClr>
                                    <p:set>
                                      <p:cBhvr>
                                        <p:cTn id="62" dur="500" fill="hold"/>
                                        <p:tgtEl>
                                          <p:spTgt spid="23"/>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24" presetClass="emph" presetSubtype="0" fill="hold" grpId="0" nodeType="clickEffect">
                                  <p:stCondLst>
                                    <p:cond delay="0"/>
                                  </p:stCondLst>
                                  <p:childTnLst>
                                    <p:animClr clrSpc="hsl" dir="cw">
                                      <p:cBhvr override="childStyle">
                                        <p:cTn id="66" dur="500" fill="hold"/>
                                        <p:tgtEl>
                                          <p:spTgt spid="27"/>
                                        </p:tgtEl>
                                        <p:attrNameLst>
                                          <p:attrName>style.color</p:attrName>
                                        </p:attrNameLst>
                                      </p:cBhvr>
                                      <p:by>
                                        <p:hsl h="0" s="-12549" l="-25098"/>
                                      </p:by>
                                    </p:animClr>
                                    <p:animClr clrSpc="hsl" dir="cw">
                                      <p:cBhvr>
                                        <p:cTn id="67" dur="500" fill="hold"/>
                                        <p:tgtEl>
                                          <p:spTgt spid="27"/>
                                        </p:tgtEl>
                                        <p:attrNameLst>
                                          <p:attrName>fillcolor</p:attrName>
                                        </p:attrNameLst>
                                      </p:cBhvr>
                                      <p:by>
                                        <p:hsl h="0" s="-12549" l="-25098"/>
                                      </p:by>
                                    </p:animClr>
                                    <p:animClr clrSpc="hsl" dir="cw">
                                      <p:cBhvr>
                                        <p:cTn id="68" dur="500" fill="hold"/>
                                        <p:tgtEl>
                                          <p:spTgt spid="27"/>
                                        </p:tgtEl>
                                        <p:attrNameLst>
                                          <p:attrName>stroke.color</p:attrName>
                                        </p:attrNameLst>
                                      </p:cBhvr>
                                      <p:by>
                                        <p:hsl h="0" s="-12549" l="-25098"/>
                                      </p:by>
                                    </p:animClr>
                                    <p:set>
                                      <p:cBhvr>
                                        <p:cTn id="69" dur="500" fill="hold"/>
                                        <p:tgtEl>
                                          <p:spTgt spid="27"/>
                                        </p:tgtEl>
                                        <p:attrNameLst>
                                          <p:attrName>fill.type</p:attrName>
                                        </p:attrNameLst>
                                      </p:cBhvr>
                                      <p:to>
                                        <p:strVal val="solid"/>
                                      </p:to>
                                    </p:set>
                                  </p:childTnLst>
                                </p:cTn>
                              </p:par>
                              <p:par>
                                <p:cTn id="70" presetID="24" presetClass="emph" presetSubtype="0" fill="hold" grpId="0" nodeType="withEffect">
                                  <p:stCondLst>
                                    <p:cond delay="0"/>
                                  </p:stCondLst>
                                  <p:childTnLst>
                                    <p:animClr clrSpc="hsl" dir="cw">
                                      <p:cBhvr override="childStyle">
                                        <p:cTn id="71" dur="500" fill="hold"/>
                                        <p:tgtEl>
                                          <p:spTgt spid="28"/>
                                        </p:tgtEl>
                                        <p:attrNameLst>
                                          <p:attrName>style.color</p:attrName>
                                        </p:attrNameLst>
                                      </p:cBhvr>
                                      <p:by>
                                        <p:hsl h="0" s="-12549" l="-25098"/>
                                      </p:by>
                                    </p:animClr>
                                    <p:animClr clrSpc="hsl" dir="cw">
                                      <p:cBhvr>
                                        <p:cTn id="72" dur="500" fill="hold"/>
                                        <p:tgtEl>
                                          <p:spTgt spid="28"/>
                                        </p:tgtEl>
                                        <p:attrNameLst>
                                          <p:attrName>fillcolor</p:attrName>
                                        </p:attrNameLst>
                                      </p:cBhvr>
                                      <p:by>
                                        <p:hsl h="0" s="-12549" l="-25098"/>
                                      </p:by>
                                    </p:animClr>
                                    <p:animClr clrSpc="hsl" dir="cw">
                                      <p:cBhvr>
                                        <p:cTn id="73" dur="500" fill="hold"/>
                                        <p:tgtEl>
                                          <p:spTgt spid="28"/>
                                        </p:tgtEl>
                                        <p:attrNameLst>
                                          <p:attrName>stroke.color</p:attrName>
                                        </p:attrNameLst>
                                      </p:cBhvr>
                                      <p:by>
                                        <p:hsl h="0" s="-12549" l="-25098"/>
                                      </p:by>
                                    </p:animClr>
                                    <p:set>
                                      <p:cBhvr>
                                        <p:cTn id="74" dur="500" fill="hold"/>
                                        <p:tgtEl>
                                          <p:spTgt spid="28"/>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24" presetClass="emph" presetSubtype="0" fill="hold" grpId="0" nodeType="clickEffect">
                                  <p:stCondLst>
                                    <p:cond delay="0"/>
                                  </p:stCondLst>
                                  <p:childTnLst>
                                    <p:animClr clrSpc="hsl" dir="cw">
                                      <p:cBhvr override="childStyle">
                                        <p:cTn id="78" dur="500" fill="hold"/>
                                        <p:tgtEl>
                                          <p:spTgt spid="29"/>
                                        </p:tgtEl>
                                        <p:attrNameLst>
                                          <p:attrName>style.color</p:attrName>
                                        </p:attrNameLst>
                                      </p:cBhvr>
                                      <p:by>
                                        <p:hsl h="0" s="-12549" l="-25098"/>
                                      </p:by>
                                    </p:animClr>
                                    <p:animClr clrSpc="hsl" dir="cw">
                                      <p:cBhvr>
                                        <p:cTn id="79" dur="500" fill="hold"/>
                                        <p:tgtEl>
                                          <p:spTgt spid="29"/>
                                        </p:tgtEl>
                                        <p:attrNameLst>
                                          <p:attrName>fillcolor</p:attrName>
                                        </p:attrNameLst>
                                      </p:cBhvr>
                                      <p:by>
                                        <p:hsl h="0" s="-12549" l="-25098"/>
                                      </p:by>
                                    </p:animClr>
                                    <p:animClr clrSpc="hsl" dir="cw">
                                      <p:cBhvr>
                                        <p:cTn id="80" dur="500" fill="hold"/>
                                        <p:tgtEl>
                                          <p:spTgt spid="29"/>
                                        </p:tgtEl>
                                        <p:attrNameLst>
                                          <p:attrName>stroke.color</p:attrName>
                                        </p:attrNameLst>
                                      </p:cBhvr>
                                      <p:by>
                                        <p:hsl h="0" s="-12549" l="-25098"/>
                                      </p:by>
                                    </p:animClr>
                                    <p:set>
                                      <p:cBhvr>
                                        <p:cTn id="81" dur="500" fill="hold"/>
                                        <p:tgtEl>
                                          <p:spTgt spid="29"/>
                                        </p:tgtEl>
                                        <p:attrNameLst>
                                          <p:attrName>fill.type</p:attrName>
                                        </p:attrNameLst>
                                      </p:cBhvr>
                                      <p:to>
                                        <p:strVal val="solid"/>
                                      </p:to>
                                    </p:set>
                                  </p:childTnLst>
                                </p:cTn>
                              </p:par>
                              <p:par>
                                <p:cTn id="82" presetID="24" presetClass="emph" presetSubtype="0" fill="hold" grpId="0" nodeType="withEffect">
                                  <p:stCondLst>
                                    <p:cond delay="0"/>
                                  </p:stCondLst>
                                  <p:childTnLst>
                                    <p:animClr clrSpc="hsl" dir="cw">
                                      <p:cBhvr override="childStyle">
                                        <p:cTn id="83" dur="500" fill="hold"/>
                                        <p:tgtEl>
                                          <p:spTgt spid="31"/>
                                        </p:tgtEl>
                                        <p:attrNameLst>
                                          <p:attrName>style.color</p:attrName>
                                        </p:attrNameLst>
                                      </p:cBhvr>
                                      <p:by>
                                        <p:hsl h="0" s="-12549" l="-25098"/>
                                      </p:by>
                                    </p:animClr>
                                    <p:animClr clrSpc="hsl" dir="cw">
                                      <p:cBhvr>
                                        <p:cTn id="84" dur="500" fill="hold"/>
                                        <p:tgtEl>
                                          <p:spTgt spid="31"/>
                                        </p:tgtEl>
                                        <p:attrNameLst>
                                          <p:attrName>fillcolor</p:attrName>
                                        </p:attrNameLst>
                                      </p:cBhvr>
                                      <p:by>
                                        <p:hsl h="0" s="-12549" l="-25098"/>
                                      </p:by>
                                    </p:animClr>
                                    <p:animClr clrSpc="hsl" dir="cw">
                                      <p:cBhvr>
                                        <p:cTn id="85" dur="500" fill="hold"/>
                                        <p:tgtEl>
                                          <p:spTgt spid="31"/>
                                        </p:tgtEl>
                                        <p:attrNameLst>
                                          <p:attrName>stroke.color</p:attrName>
                                        </p:attrNameLst>
                                      </p:cBhvr>
                                      <p:by>
                                        <p:hsl h="0" s="-12549" l="-25098"/>
                                      </p:by>
                                    </p:animClr>
                                    <p:set>
                                      <p:cBhvr>
                                        <p:cTn id="86" dur="500" fill="hold"/>
                                        <p:tgtEl>
                                          <p:spTgt spid="31"/>
                                        </p:tgtEl>
                                        <p:attrNameLst>
                                          <p:attrName>fill.type</p:attrName>
                                        </p:attrNameLst>
                                      </p:cBhvr>
                                      <p:to>
                                        <p:strVal val="solid"/>
                                      </p:to>
                                    </p:set>
                                  </p:childTnLst>
                                </p:cTn>
                              </p:par>
                            </p:childTnLst>
                          </p:cTn>
                        </p:par>
                      </p:childTnLst>
                    </p:cTn>
                  </p:par>
                  <p:par>
                    <p:cTn id="87" fill="hold">
                      <p:stCondLst>
                        <p:cond delay="indefinite"/>
                      </p:stCondLst>
                      <p:childTnLst>
                        <p:par>
                          <p:cTn id="88" fill="hold">
                            <p:stCondLst>
                              <p:cond delay="0"/>
                            </p:stCondLst>
                            <p:childTnLst>
                              <p:par>
                                <p:cTn id="89" presetID="24" presetClass="emph" presetSubtype="0" fill="hold" grpId="0" nodeType="clickEffect">
                                  <p:stCondLst>
                                    <p:cond delay="0"/>
                                  </p:stCondLst>
                                  <p:childTnLst>
                                    <p:animClr clrSpc="hsl" dir="cw">
                                      <p:cBhvr override="childStyle">
                                        <p:cTn id="90" dur="500" fill="hold"/>
                                        <p:tgtEl>
                                          <p:spTgt spid="30"/>
                                        </p:tgtEl>
                                        <p:attrNameLst>
                                          <p:attrName>style.color</p:attrName>
                                        </p:attrNameLst>
                                      </p:cBhvr>
                                      <p:by>
                                        <p:hsl h="0" s="-12549" l="-25098"/>
                                      </p:by>
                                    </p:animClr>
                                    <p:animClr clrSpc="hsl" dir="cw">
                                      <p:cBhvr>
                                        <p:cTn id="91" dur="500" fill="hold"/>
                                        <p:tgtEl>
                                          <p:spTgt spid="30"/>
                                        </p:tgtEl>
                                        <p:attrNameLst>
                                          <p:attrName>fillcolor</p:attrName>
                                        </p:attrNameLst>
                                      </p:cBhvr>
                                      <p:by>
                                        <p:hsl h="0" s="-12549" l="-25098"/>
                                      </p:by>
                                    </p:animClr>
                                    <p:animClr clrSpc="hsl" dir="cw">
                                      <p:cBhvr>
                                        <p:cTn id="92" dur="500" fill="hold"/>
                                        <p:tgtEl>
                                          <p:spTgt spid="30"/>
                                        </p:tgtEl>
                                        <p:attrNameLst>
                                          <p:attrName>stroke.color</p:attrName>
                                        </p:attrNameLst>
                                      </p:cBhvr>
                                      <p:by>
                                        <p:hsl h="0" s="-12549" l="-25098"/>
                                      </p:by>
                                    </p:animClr>
                                    <p:set>
                                      <p:cBhvr>
                                        <p:cTn id="93" dur="500" fill="hold"/>
                                        <p:tgtEl>
                                          <p:spTgt spid="30"/>
                                        </p:tgtEl>
                                        <p:attrNameLst>
                                          <p:attrName>fill.type</p:attrName>
                                        </p:attrNameLst>
                                      </p:cBhvr>
                                      <p:to>
                                        <p:strVal val="solid"/>
                                      </p:to>
                                    </p:set>
                                  </p:childTnLst>
                                </p:cTn>
                              </p:par>
                              <p:par>
                                <p:cTn id="94" presetID="24" presetClass="emph" presetSubtype="0" fill="hold" grpId="0" nodeType="withEffect">
                                  <p:stCondLst>
                                    <p:cond delay="0"/>
                                  </p:stCondLst>
                                  <p:childTnLst>
                                    <p:animClr clrSpc="hsl" dir="cw">
                                      <p:cBhvr override="childStyle">
                                        <p:cTn id="95" dur="500" fill="hold"/>
                                        <p:tgtEl>
                                          <p:spTgt spid="32"/>
                                        </p:tgtEl>
                                        <p:attrNameLst>
                                          <p:attrName>style.color</p:attrName>
                                        </p:attrNameLst>
                                      </p:cBhvr>
                                      <p:by>
                                        <p:hsl h="0" s="-12549" l="-25098"/>
                                      </p:by>
                                    </p:animClr>
                                    <p:animClr clrSpc="hsl" dir="cw">
                                      <p:cBhvr>
                                        <p:cTn id="96" dur="500" fill="hold"/>
                                        <p:tgtEl>
                                          <p:spTgt spid="32"/>
                                        </p:tgtEl>
                                        <p:attrNameLst>
                                          <p:attrName>fillcolor</p:attrName>
                                        </p:attrNameLst>
                                      </p:cBhvr>
                                      <p:by>
                                        <p:hsl h="0" s="-12549" l="-25098"/>
                                      </p:by>
                                    </p:animClr>
                                    <p:animClr clrSpc="hsl" dir="cw">
                                      <p:cBhvr>
                                        <p:cTn id="97" dur="500" fill="hold"/>
                                        <p:tgtEl>
                                          <p:spTgt spid="32"/>
                                        </p:tgtEl>
                                        <p:attrNameLst>
                                          <p:attrName>stroke.color</p:attrName>
                                        </p:attrNameLst>
                                      </p:cBhvr>
                                      <p:by>
                                        <p:hsl h="0" s="-12549" l="-25098"/>
                                      </p:by>
                                    </p:animClr>
                                    <p:set>
                                      <p:cBhvr>
                                        <p:cTn id="98" dur="500" fill="hold"/>
                                        <p:tgtEl>
                                          <p:spTgt spid="3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15" grpId="0" animBg="1"/>
      <p:bldP spid="20" grpId="0" animBg="1"/>
      <p:bldP spid="21" grpId="0" animBg="1"/>
      <p:bldP spid="22" grpId="0" animBg="1"/>
      <p:bldP spid="23" grpId="0" animBg="1"/>
      <p:bldP spid="27" grpId="0" animBg="1"/>
      <p:bldP spid="28" grpId="0" animBg="1"/>
      <p:bldP spid="29" grpId="0" animBg="1"/>
      <p:bldP spid="30" grpId="0" animBg="1"/>
      <p:bldP spid="31" grpId="0" animBg="1"/>
      <p:bldP spid="32" grpId="0" animBg="1"/>
      <p:bldP spid="13"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标题 2"/>
          <p:cNvSpPr>
            <a:spLocks noGrp="1"/>
          </p:cNvSpPr>
          <p:nvPr>
            <p:ph type="title"/>
          </p:nvPr>
        </p:nvSpPr>
        <p:spPr/>
        <p:txBody>
          <a:bodyPr>
            <a:normAutofit/>
          </a:bodyPr>
          <a:lstStyle/>
          <a:p>
            <a:r>
              <a:rPr dirty="0" smtClean="0">
                <a:latin typeface="微软雅黑" pitchFamily="34" charset="-122"/>
                <a:ea typeface="微软雅黑" pitchFamily="34" charset="-122"/>
              </a:rPr>
              <a:t>基础资料</a:t>
            </a:r>
            <a:r>
              <a:rPr lang="zh-CN" altLang="en-US" dirty="0" smtClean="0">
                <a:latin typeface="微软雅黑" pitchFamily="34" charset="-122"/>
                <a:ea typeface="微软雅黑" pitchFamily="34" charset="-122"/>
              </a:rPr>
              <a:t>与组织隔离</a:t>
            </a:r>
            <a:endParaRPr dirty="0">
              <a:latin typeface="微软雅黑" pitchFamily="34" charset="-122"/>
              <a:ea typeface="微软雅黑" pitchFamily="34" charset="-122"/>
            </a:endParaRPr>
          </a:p>
        </p:txBody>
      </p:sp>
      <p:sp>
        <p:nvSpPr>
          <p:cNvPr id="17" name="矩形 16"/>
          <p:cNvSpPr/>
          <p:nvPr/>
        </p:nvSpPr>
        <p:spPr>
          <a:xfrm>
            <a:off x="207651" y="612751"/>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9" name="矩形 18"/>
          <p:cNvSpPr/>
          <p:nvPr/>
        </p:nvSpPr>
        <p:spPr>
          <a:xfrm>
            <a:off x="135633" y="1159339"/>
            <a:ext cx="2276128" cy="2262158"/>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基础资料支持组织隔离；</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创建组织下建立的基础资料，分配到使用组织，使资源共享；</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使用组织可以有效实现数据隔离，用户只能查看有权限组织下的资料，保障信息安全；</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8" y="612751"/>
            <a:ext cx="6408712" cy="4335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587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标题 2"/>
          <p:cNvSpPr>
            <a:spLocks noGrp="1"/>
          </p:cNvSpPr>
          <p:nvPr>
            <p:ph type="title"/>
          </p:nvPr>
        </p:nvSpPr>
        <p:spPr/>
        <p:txBody>
          <a:bodyPr>
            <a:normAutofit/>
          </a:bodyPr>
          <a:lstStyle/>
          <a:p>
            <a:r>
              <a:rPr dirty="0" smtClean="0">
                <a:latin typeface="微软雅黑" pitchFamily="34" charset="-122"/>
                <a:ea typeface="微软雅黑" pitchFamily="34" charset="-122"/>
              </a:rPr>
              <a:t>基础资料</a:t>
            </a:r>
            <a:r>
              <a:rPr lang="zh-CN" altLang="en-US" dirty="0">
                <a:latin typeface="微软雅黑" pitchFamily="34" charset="-122"/>
                <a:ea typeface="微软雅黑" pitchFamily="34" charset="-122"/>
              </a:rPr>
              <a:t>实现</a:t>
            </a:r>
            <a:r>
              <a:rPr lang="zh-CN" altLang="en-US" dirty="0" smtClean="0">
                <a:latin typeface="微软雅黑" pitchFamily="34" charset="-122"/>
                <a:ea typeface="微软雅黑" pitchFamily="34" charset="-122"/>
              </a:rPr>
              <a:t>组织隔离的方式</a:t>
            </a:r>
            <a:endParaRPr dirty="0">
              <a:latin typeface="微软雅黑" pitchFamily="34" charset="-122"/>
              <a:ea typeface="微软雅黑" pitchFamily="34" charset="-122"/>
            </a:endParaRPr>
          </a:p>
        </p:txBody>
      </p:sp>
      <p:sp>
        <p:nvSpPr>
          <p:cNvPr id="17" name="矩形 16"/>
          <p:cNvSpPr/>
          <p:nvPr/>
        </p:nvSpPr>
        <p:spPr>
          <a:xfrm>
            <a:off x="207651" y="612751"/>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9" name="矩形 18"/>
          <p:cNvSpPr/>
          <p:nvPr/>
        </p:nvSpPr>
        <p:spPr>
          <a:xfrm>
            <a:off x="135633" y="1159350"/>
            <a:ext cx="2276128" cy="1200329"/>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属性配置实现组织隔离；</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相关属性说明；</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701" y="612762"/>
            <a:ext cx="6135648" cy="4405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711" y="1816706"/>
            <a:ext cx="6063639"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018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继承基类模板，实现组织隔离</a:t>
            </a:r>
            <a:endParaRPr dirty="0">
              <a:latin typeface="微软雅黑" pitchFamily="34" charset="-122"/>
              <a:ea typeface="微软雅黑" pitchFamily="34" charset="-122"/>
            </a:endParaRPr>
          </a:p>
        </p:txBody>
      </p:sp>
      <p:sp>
        <p:nvSpPr>
          <p:cNvPr id="17" name="矩形 16"/>
          <p:cNvSpPr/>
          <p:nvPr/>
        </p:nvSpPr>
        <p:spPr>
          <a:xfrm>
            <a:off x="207651" y="612751"/>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9" name="矩形 18"/>
          <p:cNvSpPr/>
          <p:nvPr/>
        </p:nvSpPr>
        <p:spPr>
          <a:xfrm>
            <a:off x="135633" y="1159340"/>
            <a:ext cx="2276128" cy="1532727"/>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kumimoji="1" lang="en-US" altLang="zh-CN" sz="1200" dirty="0">
                <a:solidFill>
                  <a:srgbClr val="000000"/>
                </a:solidFill>
                <a:latin typeface="微软雅黑" panose="020B0503020204020204" pitchFamily="34" charset="-122"/>
                <a:ea typeface="微软雅黑" panose="020B0503020204020204" pitchFamily="34" charset="-122"/>
              </a:rPr>
              <a:t>BOS IDE</a:t>
            </a:r>
            <a:r>
              <a:rPr kumimoji="1" lang="zh-CN" altLang="en-US" sz="1200" dirty="0">
                <a:solidFill>
                  <a:srgbClr val="000000"/>
                </a:solidFill>
                <a:latin typeface="微软雅黑" panose="020B0503020204020204" pitchFamily="34" charset="-122"/>
                <a:ea typeface="微软雅黑" panose="020B0503020204020204" pitchFamily="34" charset="-122"/>
              </a:rPr>
              <a:t>提供丰富的基类模板；</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继承时，选择正确的基类模板；</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591" y="597521"/>
            <a:ext cx="6429891" cy="406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432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业务对象类型介绍</a:t>
            </a:r>
            <a:r>
              <a:rPr lang="en-US" altLang="zh-CN"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单据</a:t>
            </a:r>
            <a:endParaRPr dirty="0">
              <a:latin typeface="微软雅黑" pitchFamily="34" charset="-122"/>
              <a:ea typeface="微软雅黑" pitchFamily="34" charset="-122"/>
            </a:endParaRPr>
          </a:p>
        </p:txBody>
      </p:sp>
      <p:sp>
        <p:nvSpPr>
          <p:cNvPr id="10" name="矩形 9"/>
          <p:cNvSpPr/>
          <p:nvPr/>
        </p:nvSpPr>
        <p:spPr>
          <a:xfrm>
            <a:off x="207651" y="612751"/>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1" name="矩形 10"/>
          <p:cNvSpPr/>
          <p:nvPr/>
        </p:nvSpPr>
        <p:spPr>
          <a:xfrm>
            <a:off x="135633" y="1159339"/>
            <a:ext cx="2276128" cy="1468094"/>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lang="zh-CN" altLang="zh-CN" sz="1200" dirty="0"/>
              <a:t>单据是最重要的业务对象，用于保存业务流程中发生的数据，体现各个业务流程之间的逻辑关系</a:t>
            </a:r>
            <a:r>
              <a:rPr lang="zh-CN" altLang="en-US" sz="1200" dirty="0"/>
              <a:t>；</a:t>
            </a:r>
            <a:endParaRPr lang="en-US" altLang="zh-CN" sz="1200" dirty="0"/>
          </a:p>
          <a:p>
            <a:pPr defTabSz="2044088">
              <a:lnSpc>
                <a:spcPct val="90000"/>
              </a:lnSpc>
              <a:spcAft>
                <a:spcPct val="35000"/>
              </a:spcAft>
            </a:pPr>
            <a:endParaRPr lang="en-US" altLang="zh-CN" sz="1200" dirty="0"/>
          </a:p>
          <a:p>
            <a:pPr marL="171402" indent="-171402" defTabSz="2044088">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779117"/>
            <a:ext cx="657225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3" name="AutoShape 8"/>
          <p:cNvSpPr>
            <a:spLocks noChangeArrowheads="1"/>
          </p:cNvSpPr>
          <p:nvPr/>
        </p:nvSpPr>
        <p:spPr bwMode="auto">
          <a:xfrm>
            <a:off x="5652120" y="3544180"/>
            <a:ext cx="1295400" cy="503435"/>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6" tIns="45708" rIns="91416" bIns="45708"/>
          <a:lstStyle/>
          <a:p>
            <a:pPr algn="ctr">
              <a:buFont typeface="Wingdings" pitchFamily="2" charset="2"/>
              <a:buNone/>
            </a:pPr>
            <a:r>
              <a:rPr lang="zh-CN" altLang="en-US" sz="1400" b="1" dirty="0">
                <a:solidFill>
                  <a:srgbClr val="FF0000"/>
                </a:solidFill>
                <a:latin typeface="Arial" pitchFamily="34" charset="0"/>
              </a:rPr>
              <a:t>可视化业务单据设计</a:t>
            </a:r>
          </a:p>
        </p:txBody>
      </p:sp>
    </p:spTree>
    <p:extLst>
      <p:ext uri="{BB962C8B-B14F-4D97-AF65-F5344CB8AC3E}">
        <p14:creationId xmlns:p14="http://schemas.microsoft.com/office/powerpoint/2010/main" val="674905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单据主要属性说明</a:t>
            </a:r>
            <a:endParaRPr dirty="0">
              <a:latin typeface="微软雅黑" pitchFamily="34" charset="-122"/>
              <a:ea typeface="微软雅黑" pitchFamily="34" charset="-122"/>
            </a:endParaRPr>
          </a:p>
        </p:txBody>
      </p:sp>
      <p:sp>
        <p:nvSpPr>
          <p:cNvPr id="9" name="圆角矩形 8"/>
          <p:cNvSpPr/>
          <p:nvPr/>
        </p:nvSpPr>
        <p:spPr>
          <a:xfrm>
            <a:off x="1504455" y="1596741"/>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主键字段类型</a:t>
            </a:r>
            <a:endParaRPr kumimoji="1" lang="zh-CN" altLang="en-US" sz="1200" dirty="0">
              <a:solidFill>
                <a:schemeClr val="tx1"/>
              </a:solidFill>
            </a:endParaRPr>
          </a:p>
        </p:txBody>
      </p:sp>
      <p:sp>
        <p:nvSpPr>
          <p:cNvPr id="12" name="圆角矩形 11"/>
          <p:cNvSpPr/>
          <p:nvPr/>
        </p:nvSpPr>
        <p:spPr>
          <a:xfrm>
            <a:off x="1516683" y="1984959"/>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单据类型字段</a:t>
            </a:r>
            <a:endParaRPr kumimoji="1" lang="zh-CN" altLang="en-US" sz="1200" dirty="0">
              <a:solidFill>
                <a:schemeClr val="tx1"/>
              </a:solidFill>
            </a:endParaRPr>
          </a:p>
        </p:txBody>
      </p:sp>
      <p:sp>
        <p:nvSpPr>
          <p:cNvPr id="14" name="圆角矩形 13"/>
          <p:cNvSpPr/>
          <p:nvPr/>
        </p:nvSpPr>
        <p:spPr>
          <a:xfrm>
            <a:off x="3191620" y="1586126"/>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设置单据对应的物理数据表的主键的字段类型，通常为</a:t>
            </a:r>
            <a:r>
              <a:rPr lang="en-US" altLang="zh-CN" sz="1200" dirty="0">
                <a:solidFill>
                  <a:schemeClr val="tx1"/>
                </a:solidFill>
              </a:rPr>
              <a:t>INT</a:t>
            </a:r>
            <a:r>
              <a:rPr lang="zh-CN" altLang="zh-CN" sz="1200" dirty="0">
                <a:solidFill>
                  <a:schemeClr val="tx1"/>
                </a:solidFill>
              </a:rPr>
              <a:t>型</a:t>
            </a:r>
            <a:endParaRPr kumimoji="1" lang="zh-CN" altLang="en-US" sz="1200" dirty="0">
              <a:solidFill>
                <a:schemeClr val="tx1"/>
              </a:solidFill>
            </a:endParaRPr>
          </a:p>
        </p:txBody>
      </p:sp>
      <p:sp>
        <p:nvSpPr>
          <p:cNvPr id="15" name="圆角矩形 14"/>
          <p:cNvSpPr/>
          <p:nvPr/>
        </p:nvSpPr>
        <p:spPr>
          <a:xfrm>
            <a:off x="3203848" y="1974345"/>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设置单据的业务对象类型标识，通常为</a:t>
            </a:r>
            <a:r>
              <a:rPr lang="en-US" altLang="zh-CN" sz="1200" dirty="0">
                <a:solidFill>
                  <a:schemeClr val="tx1"/>
                </a:solidFill>
              </a:rPr>
              <a:t>FOBJECTTYPEID</a:t>
            </a:r>
            <a:endParaRPr kumimoji="1" lang="zh-CN" altLang="en-US" sz="1200" dirty="0">
              <a:solidFill>
                <a:schemeClr val="tx1"/>
              </a:solidFill>
            </a:endParaRPr>
          </a:p>
        </p:txBody>
      </p:sp>
      <p:sp>
        <p:nvSpPr>
          <p:cNvPr id="20" name="圆角矩形 19"/>
          <p:cNvSpPr/>
          <p:nvPr/>
        </p:nvSpPr>
        <p:spPr>
          <a:xfrm>
            <a:off x="1516683" y="2358295"/>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表单插件</a:t>
            </a:r>
            <a:endParaRPr kumimoji="1" lang="zh-CN" altLang="en-US" sz="1200" dirty="0">
              <a:solidFill>
                <a:schemeClr val="tx1"/>
              </a:solidFill>
            </a:endParaRPr>
          </a:p>
        </p:txBody>
      </p:sp>
      <p:sp>
        <p:nvSpPr>
          <p:cNvPr id="21" name="圆角矩形 20"/>
          <p:cNvSpPr/>
          <p:nvPr/>
        </p:nvSpPr>
        <p:spPr>
          <a:xfrm>
            <a:off x="1516683" y="2771914"/>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列表插件</a:t>
            </a:r>
            <a:endParaRPr kumimoji="1" lang="zh-CN" altLang="en-US" sz="1200" dirty="0">
              <a:solidFill>
                <a:schemeClr val="tx1"/>
              </a:solidFill>
            </a:endParaRPr>
          </a:p>
        </p:txBody>
      </p:sp>
      <p:sp>
        <p:nvSpPr>
          <p:cNvPr id="22" name="圆角矩形 21"/>
          <p:cNvSpPr/>
          <p:nvPr/>
        </p:nvSpPr>
        <p:spPr>
          <a:xfrm>
            <a:off x="3203848" y="2347681"/>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设置表单和服务器的插件，扩充、完善单据的功能。插件编译生成文件后通过此页面进行注册</a:t>
            </a:r>
            <a:endParaRPr kumimoji="1" lang="zh-CN" altLang="en-US" sz="1200" dirty="0">
              <a:solidFill>
                <a:schemeClr val="tx1"/>
              </a:solidFill>
            </a:endParaRPr>
          </a:p>
        </p:txBody>
      </p:sp>
      <p:sp>
        <p:nvSpPr>
          <p:cNvPr id="23" name="圆角矩形 22"/>
          <p:cNvSpPr/>
          <p:nvPr/>
        </p:nvSpPr>
        <p:spPr>
          <a:xfrm>
            <a:off x="3203848" y="2761298"/>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设置列表插件，扩展、完善列表功能</a:t>
            </a:r>
            <a:endParaRPr kumimoji="1" lang="zh-CN" altLang="en-US" sz="1200" dirty="0">
              <a:solidFill>
                <a:schemeClr val="tx1"/>
              </a:solidFill>
            </a:endParaRPr>
          </a:p>
        </p:txBody>
      </p:sp>
      <p:sp>
        <p:nvSpPr>
          <p:cNvPr id="27" name="圆角矩形 26"/>
          <p:cNvSpPr/>
          <p:nvPr/>
        </p:nvSpPr>
        <p:spPr>
          <a:xfrm>
            <a:off x="1537296" y="3186549"/>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操作列表</a:t>
            </a:r>
            <a:endParaRPr kumimoji="1" lang="zh-CN" altLang="en-US" sz="1200" dirty="0">
              <a:solidFill>
                <a:schemeClr val="tx1"/>
              </a:solidFill>
            </a:endParaRPr>
          </a:p>
        </p:txBody>
      </p:sp>
      <p:sp>
        <p:nvSpPr>
          <p:cNvPr id="28" name="圆角矩形 27"/>
          <p:cNvSpPr/>
          <p:nvPr/>
        </p:nvSpPr>
        <p:spPr>
          <a:xfrm>
            <a:off x="3224461" y="3175935"/>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从系统内置的操作类型中选取单据操作</a:t>
            </a:r>
            <a:r>
              <a:rPr lang="en-US" altLang="zh-CN" sz="1200" dirty="0">
                <a:solidFill>
                  <a:schemeClr val="tx1"/>
                </a:solidFill>
              </a:rPr>
              <a:t>,</a:t>
            </a:r>
            <a:r>
              <a:rPr lang="zh-CN" altLang="zh-CN" sz="1200" dirty="0">
                <a:solidFill>
                  <a:schemeClr val="tx1"/>
                </a:solidFill>
              </a:rPr>
              <a:t>可以在菜单集合和列表菜单中应用。支持对操作进行编辑</a:t>
            </a:r>
            <a:endParaRPr kumimoji="1" lang="zh-CN" altLang="en-US" sz="1200" dirty="0">
              <a:solidFill>
                <a:schemeClr val="tx1"/>
              </a:solidFill>
            </a:endParaRPr>
          </a:p>
        </p:txBody>
      </p:sp>
      <p:sp>
        <p:nvSpPr>
          <p:cNvPr id="29" name="圆角矩形 28"/>
          <p:cNvSpPr/>
          <p:nvPr/>
        </p:nvSpPr>
        <p:spPr>
          <a:xfrm>
            <a:off x="1537296" y="3559885"/>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附件菜单控制</a:t>
            </a:r>
            <a:endParaRPr kumimoji="1" lang="zh-CN" altLang="en-US" sz="1200" dirty="0">
              <a:solidFill>
                <a:schemeClr val="tx1"/>
              </a:solidFill>
            </a:endParaRPr>
          </a:p>
        </p:txBody>
      </p:sp>
      <p:sp>
        <p:nvSpPr>
          <p:cNvPr id="30" name="圆角矩形 29"/>
          <p:cNvSpPr/>
          <p:nvPr/>
        </p:nvSpPr>
        <p:spPr>
          <a:xfrm>
            <a:off x="1537296" y="3973504"/>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编码规则</a:t>
            </a:r>
            <a:endParaRPr kumimoji="1" lang="zh-CN" altLang="en-US" sz="1200" dirty="0">
              <a:solidFill>
                <a:schemeClr val="tx1"/>
              </a:solidFill>
            </a:endParaRPr>
          </a:p>
        </p:txBody>
      </p:sp>
      <p:sp>
        <p:nvSpPr>
          <p:cNvPr id="31" name="圆角矩形 30"/>
          <p:cNvSpPr/>
          <p:nvPr/>
        </p:nvSpPr>
        <p:spPr>
          <a:xfrm>
            <a:off x="3224461" y="3549271"/>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单据修改界面按单据状态控制附件新增、列表界面工具栏按钮锁定性，单据列表界面附件管理菜单不受此功能控制</a:t>
            </a:r>
            <a:endParaRPr kumimoji="1" lang="zh-CN" altLang="en-US" sz="1200" dirty="0">
              <a:solidFill>
                <a:schemeClr val="tx1"/>
              </a:solidFill>
            </a:endParaRPr>
          </a:p>
        </p:txBody>
      </p:sp>
      <p:sp>
        <p:nvSpPr>
          <p:cNvPr id="32" name="圆角矩形 31"/>
          <p:cNvSpPr/>
          <p:nvPr/>
        </p:nvSpPr>
        <p:spPr>
          <a:xfrm>
            <a:off x="3224461" y="3962890"/>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业务对象的单据编号生成规则</a:t>
            </a:r>
            <a:endParaRPr kumimoji="1" lang="zh-CN" altLang="en-US" sz="1200" dirty="0">
              <a:solidFill>
                <a:schemeClr val="tx1"/>
              </a:solidFill>
            </a:endParaRPr>
          </a:p>
        </p:txBody>
      </p:sp>
      <p:sp>
        <p:nvSpPr>
          <p:cNvPr id="4" name="左大括号 3"/>
          <p:cNvSpPr/>
          <p:nvPr/>
        </p:nvSpPr>
        <p:spPr>
          <a:xfrm>
            <a:off x="1115627" y="1365835"/>
            <a:ext cx="388837" cy="2805703"/>
          </a:xfrm>
          <a:prstGeom prst="leftBrace">
            <a:avLst/>
          </a:prstGeom>
        </p:spPr>
        <p:style>
          <a:lnRef idx="2">
            <a:schemeClr val="accent1"/>
          </a:lnRef>
          <a:fillRef idx="0">
            <a:schemeClr val="accent1"/>
          </a:fillRef>
          <a:effectRef idx="1">
            <a:schemeClr val="accent1"/>
          </a:effectRef>
          <a:fontRef idx="minor">
            <a:schemeClr val="tx1"/>
          </a:fontRef>
        </p:style>
        <p:txBody>
          <a:bodyPr lIns="91416" tIns="45708" rIns="91416" bIns="45708" rtlCol="0" anchor="ctr"/>
          <a:lstStyle/>
          <a:p>
            <a:pPr algn="ctr"/>
            <a:endParaRPr lang="zh-CN" altLang="en-US"/>
          </a:p>
        </p:txBody>
      </p:sp>
      <p:sp>
        <p:nvSpPr>
          <p:cNvPr id="13" name="圆角矩形 12"/>
          <p:cNvSpPr/>
          <p:nvPr/>
        </p:nvSpPr>
        <p:spPr>
          <a:xfrm>
            <a:off x="3203848" y="1185804"/>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设置单据对应的物理数据表的主键的字段名，通常为</a:t>
            </a:r>
            <a:r>
              <a:rPr lang="en-US" altLang="zh-CN" sz="1200" dirty="0">
                <a:solidFill>
                  <a:schemeClr val="tx1"/>
                </a:solidFill>
              </a:rPr>
              <a:t>FID</a:t>
            </a:r>
            <a:endParaRPr kumimoji="1" lang="zh-CN" altLang="en-US" sz="1200" dirty="0">
              <a:solidFill>
                <a:schemeClr val="tx1"/>
              </a:solidFill>
            </a:endParaRPr>
          </a:p>
        </p:txBody>
      </p:sp>
      <p:sp>
        <p:nvSpPr>
          <p:cNvPr id="8" name="圆角矩形 7"/>
          <p:cNvSpPr/>
          <p:nvPr/>
        </p:nvSpPr>
        <p:spPr>
          <a:xfrm>
            <a:off x="1516683" y="1196421"/>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主键字段名</a:t>
            </a:r>
            <a:endParaRPr kumimoji="1" lang="zh-CN" altLang="en-US" sz="1200" dirty="0">
              <a:solidFill>
                <a:schemeClr val="tx1"/>
              </a:solidFill>
            </a:endParaRPr>
          </a:p>
        </p:txBody>
      </p:sp>
      <p:sp>
        <p:nvSpPr>
          <p:cNvPr id="41" name="任意多边形 40"/>
          <p:cNvSpPr/>
          <p:nvPr/>
        </p:nvSpPr>
        <p:spPr bwMode="auto">
          <a:xfrm>
            <a:off x="395538" y="1919360"/>
            <a:ext cx="576064" cy="1936669"/>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rgbClr val="BFF3C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08" tIns="177808" rIns="177808" bIns="177808" spcCol="1270" anchor="ctr"/>
          <a:lstStyle/>
          <a:p>
            <a:pPr algn="ctr" defTabSz="977612">
              <a:lnSpc>
                <a:spcPct val="90000"/>
              </a:lnSpc>
              <a:spcAft>
                <a:spcPct val="35000"/>
              </a:spcAft>
              <a:defRPr/>
            </a:pPr>
            <a:r>
              <a:rPr lang="zh-CN" altLang="en-US" dirty="0" smtClean="0">
                <a:solidFill>
                  <a:schemeClr val="tx1"/>
                </a:solidFill>
                <a:ea typeface="微软雅黑" pitchFamily="34" charset="-122"/>
              </a:rPr>
              <a:t>单据</a:t>
            </a:r>
            <a:endParaRPr lang="zh-CN" altLang="en-US" dirty="0">
              <a:solidFill>
                <a:schemeClr val="tx1"/>
              </a:solidFill>
              <a:ea typeface="微软雅黑" pitchFamily="34" charset="-122"/>
            </a:endParaRPr>
          </a:p>
        </p:txBody>
      </p:sp>
      <p:sp>
        <p:nvSpPr>
          <p:cNvPr id="42" name="圆角矩形 41"/>
          <p:cNvSpPr/>
          <p:nvPr/>
        </p:nvSpPr>
        <p:spPr>
          <a:xfrm>
            <a:off x="1516683" y="768711"/>
            <a:ext cx="1656184" cy="360040"/>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属性</a:t>
            </a:r>
          </a:p>
        </p:txBody>
      </p:sp>
      <p:sp>
        <p:nvSpPr>
          <p:cNvPr id="43" name="圆角矩形 42"/>
          <p:cNvSpPr/>
          <p:nvPr/>
        </p:nvSpPr>
        <p:spPr>
          <a:xfrm>
            <a:off x="3203848" y="758094"/>
            <a:ext cx="4080026" cy="360040"/>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描述</a:t>
            </a:r>
          </a:p>
        </p:txBody>
      </p:sp>
    </p:spTree>
    <p:extLst>
      <p:ext uri="{BB962C8B-B14F-4D97-AF65-F5344CB8AC3E}">
        <p14:creationId xmlns:p14="http://schemas.microsoft.com/office/powerpoint/2010/main" val="14302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8"/>
                                        </p:tgtEl>
                                        <p:attrNameLst>
                                          <p:attrName>style.color</p:attrName>
                                        </p:attrNameLst>
                                      </p:cBhvr>
                                      <p:by>
                                        <p:hsl h="0" s="-12549" l="-25098"/>
                                      </p:by>
                                    </p:animClr>
                                    <p:animClr clrSpc="hsl" dir="cw">
                                      <p:cBhvr>
                                        <p:cTn id="7" dur="500" fill="hold"/>
                                        <p:tgtEl>
                                          <p:spTgt spid="8"/>
                                        </p:tgtEl>
                                        <p:attrNameLst>
                                          <p:attrName>fillcolor</p:attrName>
                                        </p:attrNameLst>
                                      </p:cBhvr>
                                      <p:by>
                                        <p:hsl h="0" s="-12549" l="-25098"/>
                                      </p:by>
                                    </p:animClr>
                                    <p:animClr clrSpc="hsl" dir="cw">
                                      <p:cBhvr>
                                        <p:cTn id="8" dur="500" fill="hold"/>
                                        <p:tgtEl>
                                          <p:spTgt spid="8"/>
                                        </p:tgtEl>
                                        <p:attrNameLst>
                                          <p:attrName>stroke.color</p:attrName>
                                        </p:attrNameLst>
                                      </p:cBhvr>
                                      <p:by>
                                        <p:hsl h="0" s="-12549" l="-25098"/>
                                      </p:by>
                                    </p:animClr>
                                    <p:set>
                                      <p:cBhvr>
                                        <p:cTn id="9" dur="500" fill="hold"/>
                                        <p:tgtEl>
                                          <p:spTgt spid="8"/>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13"/>
                                        </p:tgtEl>
                                        <p:attrNameLst>
                                          <p:attrName>style.color</p:attrName>
                                        </p:attrNameLst>
                                      </p:cBhvr>
                                      <p:by>
                                        <p:hsl h="0" s="-12549" l="-25098"/>
                                      </p:by>
                                    </p:animClr>
                                    <p:animClr clrSpc="hsl" dir="cw">
                                      <p:cBhvr>
                                        <p:cTn id="12" dur="500" fill="hold"/>
                                        <p:tgtEl>
                                          <p:spTgt spid="13"/>
                                        </p:tgtEl>
                                        <p:attrNameLst>
                                          <p:attrName>fillcolor</p:attrName>
                                        </p:attrNameLst>
                                      </p:cBhvr>
                                      <p:by>
                                        <p:hsl h="0" s="-12549" l="-25098"/>
                                      </p:by>
                                    </p:animClr>
                                    <p:animClr clrSpc="hsl" dir="cw">
                                      <p:cBhvr>
                                        <p:cTn id="13" dur="500" fill="hold"/>
                                        <p:tgtEl>
                                          <p:spTgt spid="13"/>
                                        </p:tgtEl>
                                        <p:attrNameLst>
                                          <p:attrName>stroke.color</p:attrName>
                                        </p:attrNameLst>
                                      </p:cBhvr>
                                      <p:by>
                                        <p:hsl h="0" s="-12549" l="-25098"/>
                                      </p:by>
                                    </p:animClr>
                                    <p:set>
                                      <p:cBhvr>
                                        <p:cTn id="14" dur="500" fill="hold"/>
                                        <p:tgtEl>
                                          <p:spTgt spid="13"/>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4" presetClass="emph" presetSubtype="0" fill="hold" grpId="0" nodeType="clickEffect">
                                  <p:stCondLst>
                                    <p:cond delay="0"/>
                                  </p:stCondLst>
                                  <p:childTnLst>
                                    <p:animClr clrSpc="hsl" dir="cw">
                                      <p:cBhvr override="childStyle">
                                        <p:cTn id="18" dur="500" fill="hold"/>
                                        <p:tgtEl>
                                          <p:spTgt spid="9"/>
                                        </p:tgtEl>
                                        <p:attrNameLst>
                                          <p:attrName>style.color</p:attrName>
                                        </p:attrNameLst>
                                      </p:cBhvr>
                                      <p:by>
                                        <p:hsl h="0" s="-12549" l="-25098"/>
                                      </p:by>
                                    </p:animClr>
                                    <p:animClr clrSpc="hsl" dir="cw">
                                      <p:cBhvr>
                                        <p:cTn id="19" dur="500" fill="hold"/>
                                        <p:tgtEl>
                                          <p:spTgt spid="9"/>
                                        </p:tgtEl>
                                        <p:attrNameLst>
                                          <p:attrName>fillcolor</p:attrName>
                                        </p:attrNameLst>
                                      </p:cBhvr>
                                      <p:by>
                                        <p:hsl h="0" s="-12549" l="-25098"/>
                                      </p:by>
                                    </p:animClr>
                                    <p:animClr clrSpc="hsl" dir="cw">
                                      <p:cBhvr>
                                        <p:cTn id="20" dur="500" fill="hold"/>
                                        <p:tgtEl>
                                          <p:spTgt spid="9"/>
                                        </p:tgtEl>
                                        <p:attrNameLst>
                                          <p:attrName>stroke.color</p:attrName>
                                        </p:attrNameLst>
                                      </p:cBhvr>
                                      <p:by>
                                        <p:hsl h="0" s="-12549" l="-25098"/>
                                      </p:by>
                                    </p:animClr>
                                    <p:set>
                                      <p:cBhvr>
                                        <p:cTn id="21" dur="500" fill="hold"/>
                                        <p:tgtEl>
                                          <p:spTgt spid="9"/>
                                        </p:tgtEl>
                                        <p:attrNameLst>
                                          <p:attrName>fill.type</p:attrName>
                                        </p:attrNameLst>
                                      </p:cBhvr>
                                      <p:to>
                                        <p:strVal val="solid"/>
                                      </p:to>
                                    </p:set>
                                  </p:childTnLst>
                                </p:cTn>
                              </p:par>
                              <p:par>
                                <p:cTn id="22" presetID="24" presetClass="emph" presetSubtype="0" fill="hold" grpId="0" nodeType="withEffect">
                                  <p:stCondLst>
                                    <p:cond delay="0"/>
                                  </p:stCondLst>
                                  <p:childTnLst>
                                    <p:animClr clrSpc="hsl" dir="cw">
                                      <p:cBhvr override="childStyle">
                                        <p:cTn id="23" dur="500" fill="hold"/>
                                        <p:tgtEl>
                                          <p:spTgt spid="14"/>
                                        </p:tgtEl>
                                        <p:attrNameLst>
                                          <p:attrName>style.color</p:attrName>
                                        </p:attrNameLst>
                                      </p:cBhvr>
                                      <p:by>
                                        <p:hsl h="0" s="-12549" l="-25098"/>
                                      </p:by>
                                    </p:animClr>
                                    <p:animClr clrSpc="hsl" dir="cw">
                                      <p:cBhvr>
                                        <p:cTn id="24" dur="500" fill="hold"/>
                                        <p:tgtEl>
                                          <p:spTgt spid="14"/>
                                        </p:tgtEl>
                                        <p:attrNameLst>
                                          <p:attrName>fillcolor</p:attrName>
                                        </p:attrNameLst>
                                      </p:cBhvr>
                                      <p:by>
                                        <p:hsl h="0" s="-12549" l="-25098"/>
                                      </p:by>
                                    </p:animClr>
                                    <p:animClr clrSpc="hsl" dir="cw">
                                      <p:cBhvr>
                                        <p:cTn id="25" dur="500" fill="hold"/>
                                        <p:tgtEl>
                                          <p:spTgt spid="14"/>
                                        </p:tgtEl>
                                        <p:attrNameLst>
                                          <p:attrName>stroke.color</p:attrName>
                                        </p:attrNameLst>
                                      </p:cBhvr>
                                      <p:by>
                                        <p:hsl h="0" s="-12549" l="-25098"/>
                                      </p:by>
                                    </p:animClr>
                                    <p:set>
                                      <p:cBhvr>
                                        <p:cTn id="26" dur="500" fill="hold"/>
                                        <p:tgtEl>
                                          <p:spTgt spid="14"/>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4" presetClass="emph" presetSubtype="0" fill="hold" grpId="0" nodeType="clickEffect">
                                  <p:stCondLst>
                                    <p:cond delay="0"/>
                                  </p:stCondLst>
                                  <p:childTnLst>
                                    <p:animClr clrSpc="hsl" dir="cw">
                                      <p:cBhvr override="childStyle">
                                        <p:cTn id="30" dur="500" fill="hold"/>
                                        <p:tgtEl>
                                          <p:spTgt spid="12"/>
                                        </p:tgtEl>
                                        <p:attrNameLst>
                                          <p:attrName>style.color</p:attrName>
                                        </p:attrNameLst>
                                      </p:cBhvr>
                                      <p:by>
                                        <p:hsl h="0" s="-12549" l="-25098"/>
                                      </p:by>
                                    </p:animClr>
                                    <p:animClr clrSpc="hsl" dir="cw">
                                      <p:cBhvr>
                                        <p:cTn id="31" dur="500" fill="hold"/>
                                        <p:tgtEl>
                                          <p:spTgt spid="12"/>
                                        </p:tgtEl>
                                        <p:attrNameLst>
                                          <p:attrName>fillcolor</p:attrName>
                                        </p:attrNameLst>
                                      </p:cBhvr>
                                      <p:by>
                                        <p:hsl h="0" s="-12549" l="-25098"/>
                                      </p:by>
                                    </p:animClr>
                                    <p:animClr clrSpc="hsl" dir="cw">
                                      <p:cBhvr>
                                        <p:cTn id="32" dur="500" fill="hold"/>
                                        <p:tgtEl>
                                          <p:spTgt spid="12"/>
                                        </p:tgtEl>
                                        <p:attrNameLst>
                                          <p:attrName>stroke.color</p:attrName>
                                        </p:attrNameLst>
                                      </p:cBhvr>
                                      <p:by>
                                        <p:hsl h="0" s="-12549" l="-25098"/>
                                      </p:by>
                                    </p:animClr>
                                    <p:set>
                                      <p:cBhvr>
                                        <p:cTn id="33" dur="500" fill="hold"/>
                                        <p:tgtEl>
                                          <p:spTgt spid="12"/>
                                        </p:tgtEl>
                                        <p:attrNameLst>
                                          <p:attrName>fill.type</p:attrName>
                                        </p:attrNameLst>
                                      </p:cBhvr>
                                      <p:to>
                                        <p:strVal val="solid"/>
                                      </p:to>
                                    </p:set>
                                  </p:childTnLst>
                                </p:cTn>
                              </p:par>
                              <p:par>
                                <p:cTn id="34" presetID="24" presetClass="emph" presetSubtype="0" fill="hold" grpId="0" nodeType="withEffect">
                                  <p:stCondLst>
                                    <p:cond delay="0"/>
                                  </p:stCondLst>
                                  <p:childTnLst>
                                    <p:animClr clrSpc="hsl" dir="cw">
                                      <p:cBhvr override="childStyle">
                                        <p:cTn id="35" dur="500" fill="hold"/>
                                        <p:tgtEl>
                                          <p:spTgt spid="15"/>
                                        </p:tgtEl>
                                        <p:attrNameLst>
                                          <p:attrName>style.color</p:attrName>
                                        </p:attrNameLst>
                                      </p:cBhvr>
                                      <p:by>
                                        <p:hsl h="0" s="-12549" l="-25098"/>
                                      </p:by>
                                    </p:animClr>
                                    <p:animClr clrSpc="hsl" dir="cw">
                                      <p:cBhvr>
                                        <p:cTn id="36" dur="500" fill="hold"/>
                                        <p:tgtEl>
                                          <p:spTgt spid="15"/>
                                        </p:tgtEl>
                                        <p:attrNameLst>
                                          <p:attrName>fillcolor</p:attrName>
                                        </p:attrNameLst>
                                      </p:cBhvr>
                                      <p:by>
                                        <p:hsl h="0" s="-12549" l="-25098"/>
                                      </p:by>
                                    </p:animClr>
                                    <p:animClr clrSpc="hsl" dir="cw">
                                      <p:cBhvr>
                                        <p:cTn id="37" dur="500" fill="hold"/>
                                        <p:tgtEl>
                                          <p:spTgt spid="15"/>
                                        </p:tgtEl>
                                        <p:attrNameLst>
                                          <p:attrName>stroke.color</p:attrName>
                                        </p:attrNameLst>
                                      </p:cBhvr>
                                      <p:by>
                                        <p:hsl h="0" s="-12549" l="-25098"/>
                                      </p:by>
                                    </p:animClr>
                                    <p:set>
                                      <p:cBhvr>
                                        <p:cTn id="38" dur="500" fill="hold"/>
                                        <p:tgtEl>
                                          <p:spTgt spid="15"/>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24" presetClass="emph" presetSubtype="0" fill="hold" grpId="0" nodeType="clickEffect">
                                  <p:stCondLst>
                                    <p:cond delay="0"/>
                                  </p:stCondLst>
                                  <p:childTnLst>
                                    <p:animClr clrSpc="hsl" dir="cw">
                                      <p:cBhvr override="childStyle">
                                        <p:cTn id="42" dur="500" fill="hold"/>
                                        <p:tgtEl>
                                          <p:spTgt spid="20"/>
                                        </p:tgtEl>
                                        <p:attrNameLst>
                                          <p:attrName>style.color</p:attrName>
                                        </p:attrNameLst>
                                      </p:cBhvr>
                                      <p:by>
                                        <p:hsl h="0" s="-12549" l="-25098"/>
                                      </p:by>
                                    </p:animClr>
                                    <p:animClr clrSpc="hsl" dir="cw">
                                      <p:cBhvr>
                                        <p:cTn id="43" dur="500" fill="hold"/>
                                        <p:tgtEl>
                                          <p:spTgt spid="20"/>
                                        </p:tgtEl>
                                        <p:attrNameLst>
                                          <p:attrName>fillcolor</p:attrName>
                                        </p:attrNameLst>
                                      </p:cBhvr>
                                      <p:by>
                                        <p:hsl h="0" s="-12549" l="-25098"/>
                                      </p:by>
                                    </p:animClr>
                                    <p:animClr clrSpc="hsl" dir="cw">
                                      <p:cBhvr>
                                        <p:cTn id="44" dur="500" fill="hold"/>
                                        <p:tgtEl>
                                          <p:spTgt spid="20"/>
                                        </p:tgtEl>
                                        <p:attrNameLst>
                                          <p:attrName>stroke.color</p:attrName>
                                        </p:attrNameLst>
                                      </p:cBhvr>
                                      <p:by>
                                        <p:hsl h="0" s="-12549" l="-25098"/>
                                      </p:by>
                                    </p:animClr>
                                    <p:set>
                                      <p:cBhvr>
                                        <p:cTn id="45" dur="500" fill="hold"/>
                                        <p:tgtEl>
                                          <p:spTgt spid="20"/>
                                        </p:tgtEl>
                                        <p:attrNameLst>
                                          <p:attrName>fill.type</p:attrName>
                                        </p:attrNameLst>
                                      </p:cBhvr>
                                      <p:to>
                                        <p:strVal val="solid"/>
                                      </p:to>
                                    </p:set>
                                  </p:childTnLst>
                                </p:cTn>
                              </p:par>
                              <p:par>
                                <p:cTn id="46" presetID="24" presetClass="emph" presetSubtype="0" fill="hold" grpId="0" nodeType="withEffect">
                                  <p:stCondLst>
                                    <p:cond delay="0"/>
                                  </p:stCondLst>
                                  <p:childTnLst>
                                    <p:animClr clrSpc="hsl" dir="cw">
                                      <p:cBhvr override="childStyle">
                                        <p:cTn id="47" dur="500" fill="hold"/>
                                        <p:tgtEl>
                                          <p:spTgt spid="22"/>
                                        </p:tgtEl>
                                        <p:attrNameLst>
                                          <p:attrName>style.color</p:attrName>
                                        </p:attrNameLst>
                                      </p:cBhvr>
                                      <p:by>
                                        <p:hsl h="0" s="-12549" l="-25098"/>
                                      </p:by>
                                    </p:animClr>
                                    <p:animClr clrSpc="hsl" dir="cw">
                                      <p:cBhvr>
                                        <p:cTn id="48" dur="500" fill="hold"/>
                                        <p:tgtEl>
                                          <p:spTgt spid="22"/>
                                        </p:tgtEl>
                                        <p:attrNameLst>
                                          <p:attrName>fillcolor</p:attrName>
                                        </p:attrNameLst>
                                      </p:cBhvr>
                                      <p:by>
                                        <p:hsl h="0" s="-12549" l="-25098"/>
                                      </p:by>
                                    </p:animClr>
                                    <p:animClr clrSpc="hsl" dir="cw">
                                      <p:cBhvr>
                                        <p:cTn id="49" dur="500" fill="hold"/>
                                        <p:tgtEl>
                                          <p:spTgt spid="22"/>
                                        </p:tgtEl>
                                        <p:attrNameLst>
                                          <p:attrName>stroke.color</p:attrName>
                                        </p:attrNameLst>
                                      </p:cBhvr>
                                      <p:by>
                                        <p:hsl h="0" s="-12549" l="-25098"/>
                                      </p:by>
                                    </p:animClr>
                                    <p:set>
                                      <p:cBhvr>
                                        <p:cTn id="50" dur="500" fill="hold"/>
                                        <p:tgtEl>
                                          <p:spTgt spid="22"/>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4" presetClass="emph" presetSubtype="0" fill="hold" grpId="0" nodeType="clickEffect">
                                  <p:stCondLst>
                                    <p:cond delay="0"/>
                                  </p:stCondLst>
                                  <p:childTnLst>
                                    <p:animClr clrSpc="hsl" dir="cw">
                                      <p:cBhvr override="childStyle">
                                        <p:cTn id="54" dur="500" fill="hold"/>
                                        <p:tgtEl>
                                          <p:spTgt spid="21"/>
                                        </p:tgtEl>
                                        <p:attrNameLst>
                                          <p:attrName>style.color</p:attrName>
                                        </p:attrNameLst>
                                      </p:cBhvr>
                                      <p:by>
                                        <p:hsl h="0" s="-12549" l="-25098"/>
                                      </p:by>
                                    </p:animClr>
                                    <p:animClr clrSpc="hsl" dir="cw">
                                      <p:cBhvr>
                                        <p:cTn id="55" dur="500" fill="hold"/>
                                        <p:tgtEl>
                                          <p:spTgt spid="21"/>
                                        </p:tgtEl>
                                        <p:attrNameLst>
                                          <p:attrName>fillcolor</p:attrName>
                                        </p:attrNameLst>
                                      </p:cBhvr>
                                      <p:by>
                                        <p:hsl h="0" s="-12549" l="-25098"/>
                                      </p:by>
                                    </p:animClr>
                                    <p:animClr clrSpc="hsl" dir="cw">
                                      <p:cBhvr>
                                        <p:cTn id="56" dur="500" fill="hold"/>
                                        <p:tgtEl>
                                          <p:spTgt spid="21"/>
                                        </p:tgtEl>
                                        <p:attrNameLst>
                                          <p:attrName>stroke.color</p:attrName>
                                        </p:attrNameLst>
                                      </p:cBhvr>
                                      <p:by>
                                        <p:hsl h="0" s="-12549" l="-25098"/>
                                      </p:by>
                                    </p:animClr>
                                    <p:set>
                                      <p:cBhvr>
                                        <p:cTn id="57" dur="500" fill="hold"/>
                                        <p:tgtEl>
                                          <p:spTgt spid="21"/>
                                        </p:tgtEl>
                                        <p:attrNameLst>
                                          <p:attrName>fill.type</p:attrName>
                                        </p:attrNameLst>
                                      </p:cBhvr>
                                      <p:to>
                                        <p:strVal val="solid"/>
                                      </p:to>
                                    </p:set>
                                  </p:childTnLst>
                                </p:cTn>
                              </p:par>
                              <p:par>
                                <p:cTn id="58" presetID="24" presetClass="emph" presetSubtype="0" fill="hold" grpId="0" nodeType="withEffect">
                                  <p:stCondLst>
                                    <p:cond delay="0"/>
                                  </p:stCondLst>
                                  <p:childTnLst>
                                    <p:animClr clrSpc="hsl" dir="cw">
                                      <p:cBhvr override="childStyle">
                                        <p:cTn id="59" dur="500" fill="hold"/>
                                        <p:tgtEl>
                                          <p:spTgt spid="23"/>
                                        </p:tgtEl>
                                        <p:attrNameLst>
                                          <p:attrName>style.color</p:attrName>
                                        </p:attrNameLst>
                                      </p:cBhvr>
                                      <p:by>
                                        <p:hsl h="0" s="-12549" l="-25098"/>
                                      </p:by>
                                    </p:animClr>
                                    <p:animClr clrSpc="hsl" dir="cw">
                                      <p:cBhvr>
                                        <p:cTn id="60" dur="500" fill="hold"/>
                                        <p:tgtEl>
                                          <p:spTgt spid="23"/>
                                        </p:tgtEl>
                                        <p:attrNameLst>
                                          <p:attrName>fillcolor</p:attrName>
                                        </p:attrNameLst>
                                      </p:cBhvr>
                                      <p:by>
                                        <p:hsl h="0" s="-12549" l="-25098"/>
                                      </p:by>
                                    </p:animClr>
                                    <p:animClr clrSpc="hsl" dir="cw">
                                      <p:cBhvr>
                                        <p:cTn id="61" dur="500" fill="hold"/>
                                        <p:tgtEl>
                                          <p:spTgt spid="23"/>
                                        </p:tgtEl>
                                        <p:attrNameLst>
                                          <p:attrName>stroke.color</p:attrName>
                                        </p:attrNameLst>
                                      </p:cBhvr>
                                      <p:by>
                                        <p:hsl h="0" s="-12549" l="-25098"/>
                                      </p:by>
                                    </p:animClr>
                                    <p:set>
                                      <p:cBhvr>
                                        <p:cTn id="62" dur="500" fill="hold"/>
                                        <p:tgtEl>
                                          <p:spTgt spid="23"/>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24" presetClass="emph" presetSubtype="0" fill="hold" grpId="0" nodeType="clickEffect">
                                  <p:stCondLst>
                                    <p:cond delay="0"/>
                                  </p:stCondLst>
                                  <p:childTnLst>
                                    <p:animClr clrSpc="hsl" dir="cw">
                                      <p:cBhvr override="childStyle">
                                        <p:cTn id="66" dur="500" fill="hold"/>
                                        <p:tgtEl>
                                          <p:spTgt spid="27"/>
                                        </p:tgtEl>
                                        <p:attrNameLst>
                                          <p:attrName>style.color</p:attrName>
                                        </p:attrNameLst>
                                      </p:cBhvr>
                                      <p:by>
                                        <p:hsl h="0" s="-12549" l="-25098"/>
                                      </p:by>
                                    </p:animClr>
                                    <p:animClr clrSpc="hsl" dir="cw">
                                      <p:cBhvr>
                                        <p:cTn id="67" dur="500" fill="hold"/>
                                        <p:tgtEl>
                                          <p:spTgt spid="27"/>
                                        </p:tgtEl>
                                        <p:attrNameLst>
                                          <p:attrName>fillcolor</p:attrName>
                                        </p:attrNameLst>
                                      </p:cBhvr>
                                      <p:by>
                                        <p:hsl h="0" s="-12549" l="-25098"/>
                                      </p:by>
                                    </p:animClr>
                                    <p:animClr clrSpc="hsl" dir="cw">
                                      <p:cBhvr>
                                        <p:cTn id="68" dur="500" fill="hold"/>
                                        <p:tgtEl>
                                          <p:spTgt spid="27"/>
                                        </p:tgtEl>
                                        <p:attrNameLst>
                                          <p:attrName>stroke.color</p:attrName>
                                        </p:attrNameLst>
                                      </p:cBhvr>
                                      <p:by>
                                        <p:hsl h="0" s="-12549" l="-25098"/>
                                      </p:by>
                                    </p:animClr>
                                    <p:set>
                                      <p:cBhvr>
                                        <p:cTn id="69" dur="500" fill="hold"/>
                                        <p:tgtEl>
                                          <p:spTgt spid="27"/>
                                        </p:tgtEl>
                                        <p:attrNameLst>
                                          <p:attrName>fill.type</p:attrName>
                                        </p:attrNameLst>
                                      </p:cBhvr>
                                      <p:to>
                                        <p:strVal val="solid"/>
                                      </p:to>
                                    </p:set>
                                  </p:childTnLst>
                                </p:cTn>
                              </p:par>
                              <p:par>
                                <p:cTn id="70" presetID="24" presetClass="emph" presetSubtype="0" fill="hold" grpId="0" nodeType="withEffect">
                                  <p:stCondLst>
                                    <p:cond delay="0"/>
                                  </p:stCondLst>
                                  <p:childTnLst>
                                    <p:animClr clrSpc="hsl" dir="cw">
                                      <p:cBhvr override="childStyle">
                                        <p:cTn id="71" dur="500" fill="hold"/>
                                        <p:tgtEl>
                                          <p:spTgt spid="28"/>
                                        </p:tgtEl>
                                        <p:attrNameLst>
                                          <p:attrName>style.color</p:attrName>
                                        </p:attrNameLst>
                                      </p:cBhvr>
                                      <p:by>
                                        <p:hsl h="0" s="-12549" l="-25098"/>
                                      </p:by>
                                    </p:animClr>
                                    <p:animClr clrSpc="hsl" dir="cw">
                                      <p:cBhvr>
                                        <p:cTn id="72" dur="500" fill="hold"/>
                                        <p:tgtEl>
                                          <p:spTgt spid="28"/>
                                        </p:tgtEl>
                                        <p:attrNameLst>
                                          <p:attrName>fillcolor</p:attrName>
                                        </p:attrNameLst>
                                      </p:cBhvr>
                                      <p:by>
                                        <p:hsl h="0" s="-12549" l="-25098"/>
                                      </p:by>
                                    </p:animClr>
                                    <p:animClr clrSpc="hsl" dir="cw">
                                      <p:cBhvr>
                                        <p:cTn id="73" dur="500" fill="hold"/>
                                        <p:tgtEl>
                                          <p:spTgt spid="28"/>
                                        </p:tgtEl>
                                        <p:attrNameLst>
                                          <p:attrName>stroke.color</p:attrName>
                                        </p:attrNameLst>
                                      </p:cBhvr>
                                      <p:by>
                                        <p:hsl h="0" s="-12549" l="-25098"/>
                                      </p:by>
                                    </p:animClr>
                                    <p:set>
                                      <p:cBhvr>
                                        <p:cTn id="74" dur="500" fill="hold"/>
                                        <p:tgtEl>
                                          <p:spTgt spid="28"/>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24" presetClass="emph" presetSubtype="0" fill="hold" grpId="0" nodeType="clickEffect">
                                  <p:stCondLst>
                                    <p:cond delay="0"/>
                                  </p:stCondLst>
                                  <p:childTnLst>
                                    <p:animClr clrSpc="hsl" dir="cw">
                                      <p:cBhvr override="childStyle">
                                        <p:cTn id="78" dur="500" fill="hold"/>
                                        <p:tgtEl>
                                          <p:spTgt spid="29"/>
                                        </p:tgtEl>
                                        <p:attrNameLst>
                                          <p:attrName>style.color</p:attrName>
                                        </p:attrNameLst>
                                      </p:cBhvr>
                                      <p:by>
                                        <p:hsl h="0" s="-12549" l="-25098"/>
                                      </p:by>
                                    </p:animClr>
                                    <p:animClr clrSpc="hsl" dir="cw">
                                      <p:cBhvr>
                                        <p:cTn id="79" dur="500" fill="hold"/>
                                        <p:tgtEl>
                                          <p:spTgt spid="29"/>
                                        </p:tgtEl>
                                        <p:attrNameLst>
                                          <p:attrName>fillcolor</p:attrName>
                                        </p:attrNameLst>
                                      </p:cBhvr>
                                      <p:by>
                                        <p:hsl h="0" s="-12549" l="-25098"/>
                                      </p:by>
                                    </p:animClr>
                                    <p:animClr clrSpc="hsl" dir="cw">
                                      <p:cBhvr>
                                        <p:cTn id="80" dur="500" fill="hold"/>
                                        <p:tgtEl>
                                          <p:spTgt spid="29"/>
                                        </p:tgtEl>
                                        <p:attrNameLst>
                                          <p:attrName>stroke.color</p:attrName>
                                        </p:attrNameLst>
                                      </p:cBhvr>
                                      <p:by>
                                        <p:hsl h="0" s="-12549" l="-25098"/>
                                      </p:by>
                                    </p:animClr>
                                    <p:set>
                                      <p:cBhvr>
                                        <p:cTn id="81" dur="500" fill="hold"/>
                                        <p:tgtEl>
                                          <p:spTgt spid="29"/>
                                        </p:tgtEl>
                                        <p:attrNameLst>
                                          <p:attrName>fill.type</p:attrName>
                                        </p:attrNameLst>
                                      </p:cBhvr>
                                      <p:to>
                                        <p:strVal val="solid"/>
                                      </p:to>
                                    </p:set>
                                  </p:childTnLst>
                                </p:cTn>
                              </p:par>
                              <p:par>
                                <p:cTn id="82" presetID="24" presetClass="emph" presetSubtype="0" fill="hold" grpId="0" nodeType="withEffect">
                                  <p:stCondLst>
                                    <p:cond delay="0"/>
                                  </p:stCondLst>
                                  <p:childTnLst>
                                    <p:animClr clrSpc="hsl" dir="cw">
                                      <p:cBhvr override="childStyle">
                                        <p:cTn id="83" dur="500" fill="hold"/>
                                        <p:tgtEl>
                                          <p:spTgt spid="31"/>
                                        </p:tgtEl>
                                        <p:attrNameLst>
                                          <p:attrName>style.color</p:attrName>
                                        </p:attrNameLst>
                                      </p:cBhvr>
                                      <p:by>
                                        <p:hsl h="0" s="-12549" l="-25098"/>
                                      </p:by>
                                    </p:animClr>
                                    <p:animClr clrSpc="hsl" dir="cw">
                                      <p:cBhvr>
                                        <p:cTn id="84" dur="500" fill="hold"/>
                                        <p:tgtEl>
                                          <p:spTgt spid="31"/>
                                        </p:tgtEl>
                                        <p:attrNameLst>
                                          <p:attrName>fillcolor</p:attrName>
                                        </p:attrNameLst>
                                      </p:cBhvr>
                                      <p:by>
                                        <p:hsl h="0" s="-12549" l="-25098"/>
                                      </p:by>
                                    </p:animClr>
                                    <p:animClr clrSpc="hsl" dir="cw">
                                      <p:cBhvr>
                                        <p:cTn id="85" dur="500" fill="hold"/>
                                        <p:tgtEl>
                                          <p:spTgt spid="31"/>
                                        </p:tgtEl>
                                        <p:attrNameLst>
                                          <p:attrName>stroke.color</p:attrName>
                                        </p:attrNameLst>
                                      </p:cBhvr>
                                      <p:by>
                                        <p:hsl h="0" s="-12549" l="-25098"/>
                                      </p:by>
                                    </p:animClr>
                                    <p:set>
                                      <p:cBhvr>
                                        <p:cTn id="86" dur="500" fill="hold"/>
                                        <p:tgtEl>
                                          <p:spTgt spid="31"/>
                                        </p:tgtEl>
                                        <p:attrNameLst>
                                          <p:attrName>fill.type</p:attrName>
                                        </p:attrNameLst>
                                      </p:cBhvr>
                                      <p:to>
                                        <p:strVal val="solid"/>
                                      </p:to>
                                    </p:set>
                                  </p:childTnLst>
                                </p:cTn>
                              </p:par>
                            </p:childTnLst>
                          </p:cTn>
                        </p:par>
                      </p:childTnLst>
                    </p:cTn>
                  </p:par>
                  <p:par>
                    <p:cTn id="87" fill="hold">
                      <p:stCondLst>
                        <p:cond delay="indefinite"/>
                      </p:stCondLst>
                      <p:childTnLst>
                        <p:par>
                          <p:cTn id="88" fill="hold">
                            <p:stCondLst>
                              <p:cond delay="0"/>
                            </p:stCondLst>
                            <p:childTnLst>
                              <p:par>
                                <p:cTn id="89" presetID="24" presetClass="emph" presetSubtype="0" fill="hold" grpId="0" nodeType="clickEffect">
                                  <p:stCondLst>
                                    <p:cond delay="0"/>
                                  </p:stCondLst>
                                  <p:childTnLst>
                                    <p:animClr clrSpc="hsl" dir="cw">
                                      <p:cBhvr override="childStyle">
                                        <p:cTn id="90" dur="500" fill="hold"/>
                                        <p:tgtEl>
                                          <p:spTgt spid="30"/>
                                        </p:tgtEl>
                                        <p:attrNameLst>
                                          <p:attrName>style.color</p:attrName>
                                        </p:attrNameLst>
                                      </p:cBhvr>
                                      <p:by>
                                        <p:hsl h="0" s="-12549" l="-25098"/>
                                      </p:by>
                                    </p:animClr>
                                    <p:animClr clrSpc="hsl" dir="cw">
                                      <p:cBhvr>
                                        <p:cTn id="91" dur="500" fill="hold"/>
                                        <p:tgtEl>
                                          <p:spTgt spid="30"/>
                                        </p:tgtEl>
                                        <p:attrNameLst>
                                          <p:attrName>fillcolor</p:attrName>
                                        </p:attrNameLst>
                                      </p:cBhvr>
                                      <p:by>
                                        <p:hsl h="0" s="-12549" l="-25098"/>
                                      </p:by>
                                    </p:animClr>
                                    <p:animClr clrSpc="hsl" dir="cw">
                                      <p:cBhvr>
                                        <p:cTn id="92" dur="500" fill="hold"/>
                                        <p:tgtEl>
                                          <p:spTgt spid="30"/>
                                        </p:tgtEl>
                                        <p:attrNameLst>
                                          <p:attrName>stroke.color</p:attrName>
                                        </p:attrNameLst>
                                      </p:cBhvr>
                                      <p:by>
                                        <p:hsl h="0" s="-12549" l="-25098"/>
                                      </p:by>
                                    </p:animClr>
                                    <p:set>
                                      <p:cBhvr>
                                        <p:cTn id="93" dur="500" fill="hold"/>
                                        <p:tgtEl>
                                          <p:spTgt spid="30"/>
                                        </p:tgtEl>
                                        <p:attrNameLst>
                                          <p:attrName>fill.type</p:attrName>
                                        </p:attrNameLst>
                                      </p:cBhvr>
                                      <p:to>
                                        <p:strVal val="solid"/>
                                      </p:to>
                                    </p:set>
                                  </p:childTnLst>
                                </p:cTn>
                              </p:par>
                              <p:par>
                                <p:cTn id="94" presetID="24" presetClass="emph" presetSubtype="0" fill="hold" grpId="0" nodeType="withEffect">
                                  <p:stCondLst>
                                    <p:cond delay="0"/>
                                  </p:stCondLst>
                                  <p:childTnLst>
                                    <p:animClr clrSpc="hsl" dir="cw">
                                      <p:cBhvr override="childStyle">
                                        <p:cTn id="95" dur="500" fill="hold"/>
                                        <p:tgtEl>
                                          <p:spTgt spid="32"/>
                                        </p:tgtEl>
                                        <p:attrNameLst>
                                          <p:attrName>style.color</p:attrName>
                                        </p:attrNameLst>
                                      </p:cBhvr>
                                      <p:by>
                                        <p:hsl h="0" s="-12549" l="-25098"/>
                                      </p:by>
                                    </p:animClr>
                                    <p:animClr clrSpc="hsl" dir="cw">
                                      <p:cBhvr>
                                        <p:cTn id="96" dur="500" fill="hold"/>
                                        <p:tgtEl>
                                          <p:spTgt spid="32"/>
                                        </p:tgtEl>
                                        <p:attrNameLst>
                                          <p:attrName>fillcolor</p:attrName>
                                        </p:attrNameLst>
                                      </p:cBhvr>
                                      <p:by>
                                        <p:hsl h="0" s="-12549" l="-25098"/>
                                      </p:by>
                                    </p:animClr>
                                    <p:animClr clrSpc="hsl" dir="cw">
                                      <p:cBhvr>
                                        <p:cTn id="97" dur="500" fill="hold"/>
                                        <p:tgtEl>
                                          <p:spTgt spid="32"/>
                                        </p:tgtEl>
                                        <p:attrNameLst>
                                          <p:attrName>stroke.color</p:attrName>
                                        </p:attrNameLst>
                                      </p:cBhvr>
                                      <p:by>
                                        <p:hsl h="0" s="-12549" l="-25098"/>
                                      </p:by>
                                    </p:animClr>
                                    <p:set>
                                      <p:cBhvr>
                                        <p:cTn id="98" dur="500" fill="hold"/>
                                        <p:tgtEl>
                                          <p:spTgt spid="3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15" grpId="0" animBg="1"/>
      <p:bldP spid="20" grpId="0" animBg="1"/>
      <p:bldP spid="21" grpId="0" animBg="1"/>
      <p:bldP spid="22" grpId="0" animBg="1"/>
      <p:bldP spid="23" grpId="0" animBg="1"/>
      <p:bldP spid="27" grpId="0" animBg="1"/>
      <p:bldP spid="28" grpId="0" animBg="1"/>
      <p:bldP spid="29" grpId="0" animBg="1"/>
      <p:bldP spid="30" grpId="0" animBg="1"/>
      <p:bldP spid="31" grpId="0" animBg="1"/>
      <p:bldP spid="32" grpId="0" animBg="1"/>
      <p:bldP spid="13"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业务对象类型介绍</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动态表单</a:t>
            </a:r>
            <a:endParaRPr dirty="0">
              <a:latin typeface="微软雅黑" pitchFamily="34" charset="-122"/>
              <a:ea typeface="微软雅黑" pitchFamily="34" charset="-122"/>
            </a:endParaRPr>
          </a:p>
        </p:txBody>
      </p:sp>
      <p:sp>
        <p:nvSpPr>
          <p:cNvPr id="10" name="矩形 9"/>
          <p:cNvSpPr/>
          <p:nvPr/>
        </p:nvSpPr>
        <p:spPr>
          <a:xfrm>
            <a:off x="207651" y="612751"/>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1" name="矩形 10"/>
          <p:cNvSpPr/>
          <p:nvPr/>
        </p:nvSpPr>
        <p:spPr>
          <a:xfrm>
            <a:off x="135633" y="1159341"/>
            <a:ext cx="2276128" cy="3407087"/>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动态表单是所有界面业务对象的基类。类型包括：</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普通动态表单：最基本单据界面。一般用在不需加载业务逻辑的简单界面。如单据类型中，采购订单的单据类型的“参数设置”；</a:t>
            </a: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向导式动态表单：适用于需要</a:t>
            </a:r>
            <a:r>
              <a:rPr kumimoji="1" lang="zh-CN" altLang="en-US" sz="1200" dirty="0" smtClean="0">
                <a:solidFill>
                  <a:srgbClr val="000000"/>
                </a:solidFill>
                <a:latin typeface="微软雅黑" panose="020B0503020204020204" pitchFamily="34" charset="-122"/>
                <a:ea typeface="微软雅黑" panose="020B0503020204020204" pitchFamily="34" charset="-122"/>
              </a:rPr>
              <a:t>分</a:t>
            </a:r>
            <a:r>
              <a:rPr kumimoji="1" lang="zh-CN" altLang="en-US" sz="1200" dirty="0">
                <a:solidFill>
                  <a:srgbClr val="000000"/>
                </a:solidFill>
                <a:latin typeface="微软雅黑" panose="020B0503020204020204" pitchFamily="34" charset="-122"/>
                <a:ea typeface="微软雅黑" panose="020B0503020204020204" pitchFamily="34" charset="-122"/>
              </a:rPr>
              <a:t>步</a:t>
            </a:r>
            <a:r>
              <a:rPr kumimoji="1" lang="zh-CN" altLang="en-US" sz="1200" dirty="0" smtClean="0">
                <a:solidFill>
                  <a:srgbClr val="000000"/>
                </a:solidFill>
                <a:latin typeface="微软雅黑" panose="020B0503020204020204" pitchFamily="34" charset="-122"/>
                <a:ea typeface="微软雅黑" panose="020B0503020204020204" pitchFamily="34" charset="-122"/>
              </a:rPr>
              <a:t>设置</a:t>
            </a:r>
            <a:r>
              <a:rPr kumimoji="1" lang="zh-CN" altLang="en-US" sz="1200" dirty="0">
                <a:solidFill>
                  <a:srgbClr val="000000"/>
                </a:solidFill>
                <a:latin typeface="微软雅黑" panose="020B0503020204020204" pitchFamily="34" charset="-122"/>
                <a:ea typeface="微软雅黑" panose="020B0503020204020204" pitchFamily="34" charset="-122"/>
              </a:rPr>
              <a:t>，每一步设置不同信息的界面。如“应收开票核销”；</a:t>
            </a: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过滤条件框：查询条件的设置界面</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zh-CN" sz="1200" dirty="0">
                <a:solidFill>
                  <a:srgbClr val="000000"/>
                </a:solidFill>
                <a:latin typeface="微软雅黑" panose="020B0503020204020204" pitchFamily="34" charset="-122"/>
                <a:ea typeface="微软雅黑" panose="020B0503020204020204" pitchFamily="34" charset="-122"/>
              </a:rPr>
              <a:t>基础资料、单据、过滤条件框、系统参数等都是依据不同应用场景从动态表单衍生</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935"/>
          <a:stretch/>
        </p:blipFill>
        <p:spPr bwMode="auto">
          <a:xfrm>
            <a:off x="2484153" y="788578"/>
            <a:ext cx="6336703" cy="3799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8230"/>
          <a:stretch/>
        </p:blipFill>
        <p:spPr bwMode="auto">
          <a:xfrm>
            <a:off x="2484153" y="964406"/>
            <a:ext cx="6336703" cy="369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344" y="699542"/>
            <a:ext cx="6336703" cy="4099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8890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51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1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fade">
                                      <p:cBhvr>
                                        <p:cTn id="30" dur="1000"/>
                                        <p:tgtEl>
                                          <p:spTgt spid="11">
                                            <p:txEl>
                                              <p:pRg st="5" end="5"/>
                                            </p:txEl>
                                          </p:spTgt>
                                        </p:tgtEl>
                                      </p:cBhvr>
                                    </p:animEffect>
                                    <p:anim calcmode="lin" valueType="num">
                                      <p:cBhvr>
                                        <p:cTn id="31"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业务对象类型介绍</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系统参数</a:t>
            </a:r>
            <a:endParaRPr dirty="0">
              <a:latin typeface="微软雅黑" pitchFamily="34" charset="-122"/>
              <a:ea typeface="微软雅黑" pitchFamily="34" charset="-122"/>
            </a:endParaRPr>
          </a:p>
        </p:txBody>
      </p:sp>
      <p:sp>
        <p:nvSpPr>
          <p:cNvPr id="10" name="矩形 9"/>
          <p:cNvSpPr/>
          <p:nvPr/>
        </p:nvSpPr>
        <p:spPr>
          <a:xfrm>
            <a:off x="207651" y="612751"/>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1" name="矩形 10"/>
          <p:cNvSpPr/>
          <p:nvPr/>
        </p:nvSpPr>
        <p:spPr>
          <a:xfrm>
            <a:off x="135633" y="1159338"/>
            <a:ext cx="2276128" cy="1994392"/>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系统参数指系统中的参数设置界面。类型包括：</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公共参数、</a:t>
            </a: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业务参数</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通过系统参数，实现选项功能控制</a:t>
            </a:r>
            <a:endParaRPr kumimoji="1" lang="en-US" altLang="zh-CN" sz="1200" dirty="0">
              <a:solidFill>
                <a:srgbClr val="000000"/>
              </a:solidFill>
              <a:latin typeface="微软雅黑" pitchFamily="34" charset="-122"/>
              <a:ea typeface="微软雅黑" pitchFamily="34" charset="-122"/>
            </a:endParaRPr>
          </a:p>
          <a:p>
            <a:pPr defTabSz="2044088">
              <a:lnSpc>
                <a:spcPct val="90000"/>
              </a:lnSpc>
              <a:spcAft>
                <a:spcPct val="35000"/>
              </a:spcAft>
            </a:pPr>
            <a:endParaRPr kumimoji="1" lang="en-US" altLang="zh-CN" sz="1200"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063" y="788578"/>
            <a:ext cx="644842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147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8" y="928057"/>
            <a:ext cx="1863328" cy="4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flipH="1">
            <a:off x="2325476" y="1019883"/>
            <a:ext cx="14288" cy="3640099"/>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3"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29" y="1394748"/>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29" y="1875595"/>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29" y="2355726"/>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3" name="矩形 12"/>
          <p:cNvSpPr/>
          <p:nvPr>
            <p:custDataLst>
              <p:tags r:id="rId8"/>
            </p:custDataLst>
          </p:nvPr>
        </p:nvSpPr>
        <p:spPr>
          <a:xfrm>
            <a:off x="2354092" y="1457177"/>
            <a:ext cx="2700078"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en-US" altLang="zh-CN" sz="1200" b="1" kern="0" dirty="0">
                <a:solidFill>
                  <a:srgbClr val="FFFFFF"/>
                </a:solidFill>
                <a:latin typeface="+mj-ea"/>
                <a:cs typeface="Arial" panose="020B0604020202020204" pitchFamily="34" charset="0"/>
              </a:rPr>
              <a:t>BOS</a:t>
            </a:r>
            <a:r>
              <a:rPr lang="zh-CN" altLang="en-US" sz="1200" b="1" kern="0" dirty="0">
                <a:solidFill>
                  <a:srgbClr val="FFFFFF"/>
                </a:solidFill>
                <a:latin typeface="+mj-ea"/>
                <a:cs typeface="Arial" panose="020B0604020202020204" pitchFamily="34" charset="0"/>
              </a:rPr>
              <a:t>登录</a:t>
            </a:r>
            <a:endParaRPr lang="en-US" sz="1200" b="1" kern="0" dirty="0">
              <a:solidFill>
                <a:srgbClr val="FFFFFF"/>
              </a:solidFill>
              <a:latin typeface="+mj-ea"/>
              <a:cs typeface="Arial" panose="020B0604020202020204" pitchFamily="34" charset="0"/>
            </a:endParaRPr>
          </a:p>
        </p:txBody>
      </p:sp>
      <p:sp>
        <p:nvSpPr>
          <p:cNvPr id="14" name="矩形 13"/>
          <p:cNvSpPr/>
          <p:nvPr>
            <p:custDataLst>
              <p:tags r:id="rId9"/>
            </p:custDataLst>
          </p:nvPr>
        </p:nvSpPr>
        <p:spPr>
          <a:xfrm>
            <a:off x="2354104" y="1941503"/>
            <a:ext cx="3009427"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创建业务对象</a:t>
            </a:r>
            <a:endParaRPr lang="en-US" altLang="zh-CN" sz="1200" b="1" kern="0" dirty="0">
              <a:solidFill>
                <a:srgbClr val="FFFFFF"/>
              </a:solidFill>
              <a:latin typeface="+mj-ea"/>
              <a:cs typeface="Arial" panose="020B0604020202020204" pitchFamily="34" charset="0"/>
            </a:endParaRPr>
          </a:p>
        </p:txBody>
      </p:sp>
      <p:sp>
        <p:nvSpPr>
          <p:cNvPr id="15" name="矩形 14"/>
          <p:cNvSpPr/>
          <p:nvPr>
            <p:custDataLst>
              <p:tags r:id="rId10"/>
            </p:custDataLst>
          </p:nvPr>
        </p:nvSpPr>
        <p:spPr>
          <a:xfrm>
            <a:off x="2354094" y="2423923"/>
            <a:ext cx="3264976"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页面布局、字段和控件</a:t>
            </a:r>
            <a:endParaRPr lang="en-US" altLang="zh-CN" sz="1200" b="1" kern="0" dirty="0">
              <a:solidFill>
                <a:srgbClr val="FFFFFF"/>
              </a:solidFill>
              <a:latin typeface="+mj-ea"/>
              <a:cs typeface="Arial" panose="020B0604020202020204" pitchFamily="34" charset="0"/>
            </a:endParaRPr>
          </a:p>
        </p:txBody>
      </p:sp>
      <p:sp>
        <p:nvSpPr>
          <p:cNvPr id="11" name="矩形 10"/>
          <p:cNvSpPr/>
          <p:nvPr>
            <p:custDataLst>
              <p:tags r:id="rId11"/>
            </p:custDataLst>
          </p:nvPr>
        </p:nvSpPr>
        <p:spPr>
          <a:xfrm>
            <a:off x="2354094" y="2937920"/>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单据设置</a:t>
            </a:r>
            <a:endParaRPr lang="en-US" altLang="zh-CN" sz="1200" b="1" kern="0" dirty="0">
              <a:solidFill>
                <a:srgbClr val="FFFFFF"/>
              </a:solidFill>
              <a:latin typeface="+mj-ea"/>
              <a:cs typeface="Arial" panose="020B0604020202020204" pitchFamily="34" charset="0"/>
            </a:endParaRPr>
          </a:p>
        </p:txBody>
      </p:sp>
      <p:sp>
        <p:nvSpPr>
          <p:cNvPr id="12" name="TextBox 35"/>
          <p:cNvSpPr txBox="1"/>
          <p:nvPr>
            <p:custDataLst>
              <p:tags r:id="rId12"/>
            </p:custDataLst>
          </p:nvPr>
        </p:nvSpPr>
        <p:spPr>
          <a:xfrm>
            <a:off x="1798029" y="285978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
        <p:nvSpPr>
          <p:cNvPr id="16" name="矩形 15"/>
          <p:cNvSpPr/>
          <p:nvPr>
            <p:custDataLst>
              <p:tags r:id="rId13"/>
            </p:custDataLst>
          </p:nvPr>
        </p:nvSpPr>
        <p:spPr>
          <a:xfrm>
            <a:off x="2354092" y="3441976"/>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发布与部署</a:t>
            </a:r>
            <a:endParaRPr lang="en-US" altLang="zh-CN" sz="1200" b="1" kern="0" dirty="0">
              <a:solidFill>
                <a:srgbClr val="FFFFFF"/>
              </a:solidFill>
              <a:latin typeface="+mj-ea"/>
              <a:cs typeface="Arial" panose="020B0604020202020204" pitchFamily="34" charset="0"/>
            </a:endParaRPr>
          </a:p>
        </p:txBody>
      </p:sp>
      <p:sp>
        <p:nvSpPr>
          <p:cNvPr id="17" name="TextBox 35"/>
          <p:cNvSpPr txBox="1"/>
          <p:nvPr>
            <p:custDataLst>
              <p:tags r:id="rId14"/>
            </p:custDataLst>
          </p:nvPr>
        </p:nvSpPr>
        <p:spPr>
          <a:xfrm>
            <a:off x="1798027" y="3363838"/>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8" name="矩形 17"/>
          <p:cNvSpPr/>
          <p:nvPr>
            <p:custDataLst>
              <p:tags r:id="rId15"/>
            </p:custDataLst>
          </p:nvPr>
        </p:nvSpPr>
        <p:spPr>
          <a:xfrm>
            <a:off x="2354094" y="394603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常用功能</a:t>
            </a:r>
            <a:endParaRPr lang="en-US" altLang="zh-CN" sz="1200" b="1" kern="0" dirty="0">
              <a:solidFill>
                <a:srgbClr val="FFFFFF"/>
              </a:solidFill>
              <a:latin typeface="+mj-ea"/>
              <a:cs typeface="Arial" panose="020B0604020202020204" pitchFamily="34" charset="0"/>
            </a:endParaRPr>
          </a:p>
        </p:txBody>
      </p:sp>
      <p:sp>
        <p:nvSpPr>
          <p:cNvPr id="25" name="TextBox 35"/>
          <p:cNvSpPr txBox="1"/>
          <p:nvPr>
            <p:custDataLst>
              <p:tags r:id="rId16"/>
            </p:custDataLst>
          </p:nvPr>
        </p:nvSpPr>
        <p:spPr>
          <a:xfrm>
            <a:off x="1798029" y="3867894"/>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06</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17"/>
            </p:custDataLst>
          </p:nvPr>
        </p:nvSpPr>
        <p:spPr>
          <a:xfrm>
            <a:off x="2354091" y="438849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a:solidFill>
                  <a:srgbClr val="FFFFFF"/>
                </a:solidFill>
                <a:latin typeface="+mj-ea"/>
                <a:cs typeface="Arial" panose="020B0604020202020204" pitchFamily="34" charset="0"/>
              </a:rPr>
              <a:t>平台案例</a:t>
            </a:r>
            <a:endParaRPr lang="en-US" altLang="zh-CN" sz="1200" b="1" kern="0" dirty="0">
              <a:solidFill>
                <a:srgbClr val="FFFFFF"/>
              </a:solidFill>
              <a:latin typeface="+mj-ea"/>
              <a:cs typeface="Arial" panose="020B0604020202020204" pitchFamily="34" charset="0"/>
            </a:endParaRPr>
          </a:p>
        </p:txBody>
      </p:sp>
      <p:sp>
        <p:nvSpPr>
          <p:cNvPr id="27" name="TextBox 35"/>
          <p:cNvSpPr txBox="1"/>
          <p:nvPr>
            <p:custDataLst>
              <p:tags r:id="rId18"/>
            </p:custDataLst>
          </p:nvPr>
        </p:nvSpPr>
        <p:spPr>
          <a:xfrm>
            <a:off x="1798026" y="429994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Tree>
    <p:custDataLst>
      <p:tags r:id="rId1"/>
    </p:custDataLst>
    <p:extLst>
      <p:ext uri="{BB962C8B-B14F-4D97-AF65-F5344CB8AC3E}">
        <p14:creationId xmlns:p14="http://schemas.microsoft.com/office/powerpoint/2010/main" val="41582481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业务对象类型介绍</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弹性域</a:t>
            </a:r>
            <a:endParaRPr dirty="0">
              <a:latin typeface="微软雅黑" pitchFamily="34" charset="-122"/>
              <a:ea typeface="微软雅黑" pitchFamily="34" charset="-122"/>
            </a:endParaRPr>
          </a:p>
        </p:txBody>
      </p:sp>
      <p:sp>
        <p:nvSpPr>
          <p:cNvPr id="10" name="矩形 9"/>
          <p:cNvSpPr/>
          <p:nvPr/>
        </p:nvSpPr>
        <p:spPr>
          <a:xfrm>
            <a:off x="207651" y="612751"/>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1" name="矩形 10"/>
          <p:cNvSpPr/>
          <p:nvPr/>
        </p:nvSpPr>
        <p:spPr>
          <a:xfrm>
            <a:off x="135633" y="1159339"/>
            <a:ext cx="2276128" cy="1468094"/>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弹性域是比较特殊的对象类型。目前只支持核算维度、辅助属性、仓位和职等维度；</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弹性域可以根据用户需要来伸缩扩展字段组合</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6" name="Picture 17"/>
          <p:cNvPicPr>
            <a:picLocks noChangeAspect="1" noChangeArrowheads="1"/>
          </p:cNvPicPr>
          <p:nvPr/>
        </p:nvPicPr>
        <p:blipFill rotWithShape="1">
          <a:blip r:embed="rId3"/>
          <a:srcRect t="2047"/>
          <a:stretch/>
        </p:blipFill>
        <p:spPr bwMode="auto">
          <a:xfrm>
            <a:off x="2490211" y="695325"/>
            <a:ext cx="6258265" cy="39512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03536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业务对象类型介绍</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账表</a:t>
            </a:r>
            <a:endParaRPr dirty="0">
              <a:latin typeface="微软雅黑" pitchFamily="34" charset="-122"/>
              <a:ea typeface="微软雅黑" pitchFamily="34" charset="-122"/>
            </a:endParaRPr>
          </a:p>
        </p:txBody>
      </p:sp>
      <p:sp>
        <p:nvSpPr>
          <p:cNvPr id="10" name="矩形 9"/>
          <p:cNvSpPr/>
          <p:nvPr/>
        </p:nvSpPr>
        <p:spPr>
          <a:xfrm>
            <a:off x="207651" y="612751"/>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1" name="矩形 10"/>
          <p:cNvSpPr/>
          <p:nvPr/>
        </p:nvSpPr>
        <p:spPr>
          <a:xfrm>
            <a:off x="135633" y="1159350"/>
            <a:ext cx="2276128" cy="3213187"/>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账表分为：</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简单账表</a:t>
            </a: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树形账表</a:t>
            </a: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分页账表</a:t>
            </a: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直接</a:t>
            </a:r>
            <a:r>
              <a:rPr kumimoji="1" lang="en-US" altLang="zh-CN" sz="1200" dirty="0">
                <a:solidFill>
                  <a:srgbClr val="000000"/>
                </a:solidFill>
                <a:latin typeface="微软雅黑" panose="020B0503020204020204" pitchFamily="34" charset="-122"/>
                <a:ea typeface="微软雅黑" panose="020B0503020204020204" pitchFamily="34" charset="-122"/>
              </a:rPr>
              <a:t>SQL</a:t>
            </a:r>
            <a:r>
              <a:rPr kumimoji="1" lang="zh-CN" altLang="en-US" sz="1200" dirty="0">
                <a:solidFill>
                  <a:srgbClr val="000000"/>
                </a:solidFill>
                <a:latin typeface="微软雅黑" panose="020B0503020204020204" pitchFamily="34" charset="-122"/>
                <a:ea typeface="微软雅黑" panose="020B0503020204020204" pitchFamily="34" charset="-122"/>
              </a:rPr>
              <a:t>账表</a:t>
            </a: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透视表</a:t>
            </a:r>
          </a:p>
          <a:p>
            <a:pPr marL="285666" indent="-285666" defTabSz="2044088">
              <a:lnSpc>
                <a:spcPct val="90000"/>
              </a:lnSpc>
              <a:spcAft>
                <a:spcPct val="35000"/>
              </a:spcAft>
              <a:buFont typeface="Wingdings" panose="05000000000000000000" pitchFamily="2" charset="2"/>
              <a:buChar char="ü"/>
            </a:pPr>
            <a:r>
              <a:rPr kumimoji="1" lang="en-US" altLang="zh-CN" sz="1200" dirty="0">
                <a:solidFill>
                  <a:srgbClr val="000000"/>
                </a:solidFill>
                <a:latin typeface="微软雅黑" panose="020B0503020204020204" pitchFamily="34" charset="-122"/>
                <a:ea typeface="微软雅黑" panose="020B0503020204020204" pitchFamily="34" charset="-122"/>
              </a:rPr>
              <a:t>Excel</a:t>
            </a:r>
            <a:r>
              <a:rPr kumimoji="1" lang="zh-CN" altLang="en-US" sz="1200" dirty="0">
                <a:solidFill>
                  <a:srgbClr val="000000"/>
                </a:solidFill>
                <a:latin typeface="微软雅黑" panose="020B0503020204020204" pitchFamily="34" charset="-122"/>
                <a:ea typeface="微软雅黑" panose="020B0503020204020204" pitchFamily="34" charset="-122"/>
              </a:rPr>
              <a:t>账表</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其中简单账表按功能不同，分为：</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明细账表</a:t>
            </a: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汇总账表</a:t>
            </a: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交叉账表</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7" name="Picture 17"/>
          <p:cNvPicPr>
            <a:picLocks noChangeAspect="1" noChangeArrowheads="1"/>
          </p:cNvPicPr>
          <p:nvPr/>
        </p:nvPicPr>
        <p:blipFill rotWithShape="1">
          <a:blip r:embed="rId3">
            <a:extLst>
              <a:ext uri="{28A0092B-C50C-407E-A947-70E740481C1C}">
                <a14:useLocalDpi xmlns:a14="http://schemas.microsoft.com/office/drawing/2010/main" val="0"/>
              </a:ext>
            </a:extLst>
          </a:blip>
          <a:srcRect t="2285"/>
          <a:stretch/>
        </p:blipFill>
        <p:spPr bwMode="auto">
          <a:xfrm>
            <a:off x="2455685" y="793663"/>
            <a:ext cx="6436797" cy="393833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7"/>
          <p:cNvPicPr>
            <a:picLocks noChangeAspect="1" noChangeArrowheads="1"/>
          </p:cNvPicPr>
          <p:nvPr/>
        </p:nvPicPr>
        <p:blipFill rotWithShape="1">
          <a:blip r:embed="rId4"/>
          <a:srcRect t="2591"/>
          <a:stretch/>
        </p:blipFill>
        <p:spPr bwMode="auto">
          <a:xfrm>
            <a:off x="2455685" y="793402"/>
            <a:ext cx="6554967" cy="39385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593269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8" y="928057"/>
            <a:ext cx="1863328" cy="4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flipH="1">
            <a:off x="2325476" y="1019883"/>
            <a:ext cx="14288" cy="3640099"/>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3"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29" y="1394748"/>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29" y="1875595"/>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29" y="2355726"/>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3" name="矩形 12"/>
          <p:cNvSpPr/>
          <p:nvPr>
            <p:custDataLst>
              <p:tags r:id="rId8"/>
            </p:custDataLst>
          </p:nvPr>
        </p:nvSpPr>
        <p:spPr>
          <a:xfrm>
            <a:off x="2354092" y="1457177"/>
            <a:ext cx="2700078"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en-US" altLang="zh-CN" sz="1200" b="1" kern="0" dirty="0" smtClean="0">
                <a:solidFill>
                  <a:srgbClr val="FFFFFF"/>
                </a:solidFill>
                <a:latin typeface="+mj-ea"/>
                <a:cs typeface="Arial" panose="020B0604020202020204" pitchFamily="34" charset="0"/>
              </a:rPr>
              <a:t>BOS</a:t>
            </a:r>
            <a:r>
              <a:rPr lang="zh-CN" altLang="en-US" sz="1200" b="1" kern="0" dirty="0" smtClean="0">
                <a:solidFill>
                  <a:srgbClr val="FFFFFF"/>
                </a:solidFill>
                <a:latin typeface="+mj-ea"/>
                <a:cs typeface="Arial" panose="020B0604020202020204" pitchFamily="34" charset="0"/>
              </a:rPr>
              <a:t>登录</a:t>
            </a:r>
            <a:endParaRPr lang="en-US" sz="1200" b="1" kern="0" dirty="0">
              <a:solidFill>
                <a:srgbClr val="FFFFFF"/>
              </a:solidFill>
              <a:latin typeface="+mj-ea"/>
              <a:cs typeface="Arial" panose="020B0604020202020204" pitchFamily="34" charset="0"/>
            </a:endParaRPr>
          </a:p>
        </p:txBody>
      </p:sp>
      <p:sp>
        <p:nvSpPr>
          <p:cNvPr id="14" name="矩形 13"/>
          <p:cNvSpPr/>
          <p:nvPr>
            <p:custDataLst>
              <p:tags r:id="rId9"/>
            </p:custDataLst>
          </p:nvPr>
        </p:nvSpPr>
        <p:spPr>
          <a:xfrm>
            <a:off x="2354104" y="1941503"/>
            <a:ext cx="3009427"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defRPr/>
            </a:pPr>
            <a:r>
              <a:rPr lang="zh-CN" altLang="en-US" sz="1200" b="1" kern="0" dirty="0" smtClean="0">
                <a:solidFill>
                  <a:srgbClr val="FFFFFF"/>
                </a:solidFill>
                <a:latin typeface="+mj-ea"/>
                <a:cs typeface="Arial" panose="020B0604020202020204" pitchFamily="34" charset="0"/>
              </a:rPr>
              <a:t>创建</a:t>
            </a:r>
            <a:r>
              <a:rPr lang="zh-CN" altLang="en-US" sz="1200" b="1" kern="0" dirty="0">
                <a:solidFill>
                  <a:srgbClr val="FFFFFF"/>
                </a:solidFill>
                <a:latin typeface="+mj-ea"/>
                <a:cs typeface="Arial" panose="020B0604020202020204" pitchFamily="34" charset="0"/>
              </a:rPr>
              <a:t>业务</a:t>
            </a:r>
            <a:r>
              <a:rPr lang="zh-CN" altLang="en-US" sz="1200" b="1" kern="0" dirty="0" smtClean="0">
                <a:solidFill>
                  <a:srgbClr val="FFFFFF"/>
                </a:solidFill>
                <a:latin typeface="+mj-ea"/>
                <a:cs typeface="Arial" panose="020B0604020202020204" pitchFamily="34" charset="0"/>
              </a:rPr>
              <a:t>对象</a:t>
            </a:r>
            <a:endParaRPr lang="en-US" altLang="zh-CN" sz="1200" b="1" kern="0" dirty="0">
              <a:solidFill>
                <a:srgbClr val="FFFFFF"/>
              </a:solidFill>
              <a:latin typeface="+mj-ea"/>
              <a:cs typeface="Arial" panose="020B0604020202020204" pitchFamily="34" charset="0"/>
            </a:endParaRPr>
          </a:p>
        </p:txBody>
      </p:sp>
      <p:sp>
        <p:nvSpPr>
          <p:cNvPr id="15" name="矩形 14"/>
          <p:cNvSpPr/>
          <p:nvPr>
            <p:custDataLst>
              <p:tags r:id="rId10"/>
            </p:custDataLst>
          </p:nvPr>
        </p:nvSpPr>
        <p:spPr>
          <a:xfrm>
            <a:off x="2354094" y="2423923"/>
            <a:ext cx="3264976" cy="323850"/>
          </a:xfrm>
          <a:prstGeom prst="rect">
            <a:avLst/>
          </a:prstGeom>
          <a:solidFill>
            <a:srgbClr val="FF9900"/>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ea typeface="+mj-ea"/>
                <a:cs typeface="Arial" panose="020B0604020202020204" pitchFamily="34" charset="0"/>
              </a:rPr>
              <a:t>页面布局、字段和控件</a:t>
            </a:r>
            <a:endParaRPr lang="en-US" altLang="zh-CN" sz="1200" b="1" kern="0" dirty="0">
              <a:solidFill>
                <a:srgbClr val="FFFFFF"/>
              </a:solidFill>
              <a:latin typeface="+mj-ea"/>
              <a:ea typeface="+mj-ea"/>
              <a:cs typeface="Arial" panose="020B0604020202020204" pitchFamily="34" charset="0"/>
            </a:endParaRPr>
          </a:p>
        </p:txBody>
      </p:sp>
      <p:sp>
        <p:nvSpPr>
          <p:cNvPr id="11" name="矩形 10"/>
          <p:cNvSpPr/>
          <p:nvPr>
            <p:custDataLst>
              <p:tags r:id="rId11"/>
            </p:custDataLst>
          </p:nvPr>
        </p:nvSpPr>
        <p:spPr>
          <a:xfrm>
            <a:off x="2354094" y="2937920"/>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单据设置</a:t>
            </a:r>
            <a:endParaRPr lang="en-US" altLang="zh-CN" sz="1200" b="1" kern="0" dirty="0">
              <a:solidFill>
                <a:srgbClr val="FFFFFF"/>
              </a:solidFill>
              <a:latin typeface="+mj-ea"/>
              <a:cs typeface="Arial" panose="020B0604020202020204" pitchFamily="34" charset="0"/>
            </a:endParaRPr>
          </a:p>
        </p:txBody>
      </p:sp>
      <p:sp>
        <p:nvSpPr>
          <p:cNvPr id="12" name="TextBox 35"/>
          <p:cNvSpPr txBox="1"/>
          <p:nvPr>
            <p:custDataLst>
              <p:tags r:id="rId12"/>
            </p:custDataLst>
          </p:nvPr>
        </p:nvSpPr>
        <p:spPr>
          <a:xfrm>
            <a:off x="1798029" y="285978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
        <p:nvSpPr>
          <p:cNvPr id="16" name="矩形 15"/>
          <p:cNvSpPr/>
          <p:nvPr>
            <p:custDataLst>
              <p:tags r:id="rId13"/>
            </p:custDataLst>
          </p:nvPr>
        </p:nvSpPr>
        <p:spPr>
          <a:xfrm>
            <a:off x="2354092" y="3441976"/>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发布与部署</a:t>
            </a:r>
            <a:endParaRPr lang="en-US" altLang="zh-CN" sz="1200" b="1" kern="0" dirty="0">
              <a:solidFill>
                <a:srgbClr val="FFFFFF"/>
              </a:solidFill>
              <a:latin typeface="+mj-ea"/>
              <a:cs typeface="Arial" panose="020B0604020202020204" pitchFamily="34" charset="0"/>
            </a:endParaRPr>
          </a:p>
        </p:txBody>
      </p:sp>
      <p:sp>
        <p:nvSpPr>
          <p:cNvPr id="17" name="TextBox 35"/>
          <p:cNvSpPr txBox="1"/>
          <p:nvPr>
            <p:custDataLst>
              <p:tags r:id="rId14"/>
            </p:custDataLst>
          </p:nvPr>
        </p:nvSpPr>
        <p:spPr>
          <a:xfrm>
            <a:off x="1798027" y="3363838"/>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8" name="矩形 17"/>
          <p:cNvSpPr/>
          <p:nvPr>
            <p:custDataLst>
              <p:tags r:id="rId15"/>
            </p:custDataLst>
          </p:nvPr>
        </p:nvSpPr>
        <p:spPr>
          <a:xfrm>
            <a:off x="2354094" y="394603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常用功能</a:t>
            </a:r>
            <a:endParaRPr lang="en-US" altLang="zh-CN" sz="1200" b="1" kern="0" dirty="0">
              <a:solidFill>
                <a:srgbClr val="FFFFFF"/>
              </a:solidFill>
              <a:latin typeface="+mj-ea"/>
              <a:cs typeface="Arial" panose="020B0604020202020204" pitchFamily="34" charset="0"/>
            </a:endParaRPr>
          </a:p>
        </p:txBody>
      </p:sp>
      <p:sp>
        <p:nvSpPr>
          <p:cNvPr id="25" name="TextBox 35"/>
          <p:cNvSpPr txBox="1"/>
          <p:nvPr>
            <p:custDataLst>
              <p:tags r:id="rId16"/>
            </p:custDataLst>
          </p:nvPr>
        </p:nvSpPr>
        <p:spPr>
          <a:xfrm>
            <a:off x="1798029" y="3867894"/>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06</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17"/>
            </p:custDataLst>
          </p:nvPr>
        </p:nvSpPr>
        <p:spPr>
          <a:xfrm>
            <a:off x="2354091" y="438849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a:solidFill>
                  <a:srgbClr val="FFFFFF"/>
                </a:solidFill>
                <a:latin typeface="+mj-ea"/>
                <a:cs typeface="Arial" panose="020B0604020202020204" pitchFamily="34" charset="0"/>
              </a:rPr>
              <a:t>平台案例</a:t>
            </a:r>
            <a:endParaRPr lang="en-US" altLang="zh-CN" sz="1200" b="1" kern="0" dirty="0">
              <a:solidFill>
                <a:srgbClr val="FFFFFF"/>
              </a:solidFill>
              <a:latin typeface="+mj-ea"/>
              <a:cs typeface="Arial" panose="020B0604020202020204" pitchFamily="34" charset="0"/>
            </a:endParaRPr>
          </a:p>
        </p:txBody>
      </p:sp>
      <p:sp>
        <p:nvSpPr>
          <p:cNvPr id="27" name="TextBox 35"/>
          <p:cNvSpPr txBox="1"/>
          <p:nvPr>
            <p:custDataLst>
              <p:tags r:id="rId18"/>
            </p:custDataLst>
          </p:nvPr>
        </p:nvSpPr>
        <p:spPr>
          <a:xfrm>
            <a:off x="1798026" y="429994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Tree>
    <p:custDataLst>
      <p:tags r:id="rId1"/>
    </p:custDataLst>
    <p:extLst>
      <p:ext uri="{BB962C8B-B14F-4D97-AF65-F5344CB8AC3E}">
        <p14:creationId xmlns:p14="http://schemas.microsoft.com/office/powerpoint/2010/main" val="3958302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339752" y="2166059"/>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2699792" y="2139714"/>
            <a:ext cx="4968552" cy="95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PART1</a:t>
            </a:r>
            <a:r>
              <a:rPr lang="zh-CN" altLang="en-US" sz="2400" b="1" spc="300" dirty="0" smtClean="0">
                <a:solidFill>
                  <a:schemeClr val="tx1">
                    <a:lumMod val="85000"/>
                    <a:lumOff val="15000"/>
                  </a:schemeClr>
                </a:solidFill>
                <a:ea typeface="微软雅黑" panose="020B0503020204020204" pitchFamily="34" charset="-122"/>
              </a:rPr>
              <a:t>：</a:t>
            </a:r>
            <a:r>
              <a:rPr lang="zh-CN" altLang="en-US" sz="2400" b="1" spc="300" dirty="0">
                <a:solidFill>
                  <a:schemeClr val="tx1">
                    <a:lumMod val="85000"/>
                    <a:lumOff val="15000"/>
                  </a:schemeClr>
                </a:solidFill>
                <a:ea typeface="微软雅黑" panose="020B0503020204020204" pitchFamily="34" charset="-122"/>
              </a:rPr>
              <a:t>界面布局</a:t>
            </a:r>
          </a:p>
        </p:txBody>
      </p:sp>
      <p:cxnSp>
        <p:nvCxnSpPr>
          <p:cNvPr id="7" name="直接连接符 6"/>
          <p:cNvCxnSpPr/>
          <p:nvPr>
            <p:custDataLst>
              <p:tags r:id="rId3"/>
            </p:custDataLst>
          </p:nvPr>
        </p:nvCxnSpPr>
        <p:spPr>
          <a:xfrm>
            <a:off x="3059833"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234086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p:txBody>
          <a:bodyPr>
            <a:normAutofit/>
          </a:bodyPr>
          <a:lstStyle/>
          <a:p>
            <a:r>
              <a:rPr lang="en-US" altLang="zh-CN" dirty="0" smtClean="0">
                <a:latin typeface="微软雅黑" pitchFamily="34" charset="-122"/>
                <a:ea typeface="微软雅黑" pitchFamily="34" charset="-122"/>
              </a:rPr>
              <a:t>BOS IDE</a:t>
            </a:r>
            <a:r>
              <a:rPr lang="zh-CN" altLang="en-US" dirty="0" smtClean="0">
                <a:latin typeface="微软雅黑" pitchFamily="34" charset="-122"/>
                <a:ea typeface="微软雅黑" pitchFamily="34" charset="-122"/>
              </a:rPr>
              <a:t>编辑主界面</a:t>
            </a:r>
            <a:endParaRPr dirty="0">
              <a:latin typeface="微软雅黑" pitchFamily="34" charset="-122"/>
              <a:ea typeface="微软雅黑" pitchFamily="34" charset="-122"/>
            </a:endParaRPr>
          </a:p>
        </p:txBody>
      </p:sp>
      <p:sp>
        <p:nvSpPr>
          <p:cNvPr id="10" name="矩形 9"/>
          <p:cNvSpPr/>
          <p:nvPr/>
        </p:nvSpPr>
        <p:spPr>
          <a:xfrm>
            <a:off x="207651" y="612751"/>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1" name="矩形 10"/>
          <p:cNvSpPr/>
          <p:nvPr/>
        </p:nvSpPr>
        <p:spPr>
          <a:xfrm>
            <a:off x="135633" y="1159346"/>
            <a:ext cx="2276128" cy="2825389"/>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kumimoji="1" lang="en-US" altLang="zh-CN" sz="1200" dirty="0">
                <a:solidFill>
                  <a:srgbClr val="000000"/>
                </a:solidFill>
                <a:latin typeface="微软雅黑" panose="020B0503020204020204" pitchFamily="34" charset="-122"/>
                <a:ea typeface="微软雅黑" panose="020B0503020204020204" pitchFamily="34" charset="-122"/>
              </a:rPr>
              <a:t>BOS IDE </a:t>
            </a:r>
            <a:r>
              <a:rPr kumimoji="1" lang="zh-CN" altLang="zh-CN" sz="1200" dirty="0">
                <a:solidFill>
                  <a:srgbClr val="000000"/>
                </a:solidFill>
                <a:latin typeface="微软雅黑" panose="020B0503020204020204" pitchFamily="34" charset="-122"/>
                <a:ea typeface="微软雅黑" panose="020B0503020204020204" pitchFamily="34" charset="-122"/>
              </a:rPr>
              <a:t>包含了：菜单栏、工具栏、工具箱、项目窗口、属性窗口和工作区等组成部分</a:t>
            </a:r>
            <a:r>
              <a:rPr kumimoji="1" lang="zh-CN" altLang="en-US" sz="1200" dirty="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可视化、技术无关的集成开发环境；</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通过鼠标点击、拖拉工具箱中的字段和控件，创建新单据，无须编写程序代码，所见即所得；</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提供快速创建业务对象功能</a:t>
            </a:r>
          </a:p>
          <a:p>
            <a:pPr marL="171402" indent="-171402" defTabSz="2044088">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565"/>
          <a:stretch/>
        </p:blipFill>
        <p:spPr bwMode="auto">
          <a:xfrm>
            <a:off x="2483779" y="771550"/>
            <a:ext cx="6408713" cy="394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5047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p:txBody>
          <a:bodyPr>
            <a:normAutofit/>
          </a:bodyPr>
          <a:lstStyle/>
          <a:p>
            <a:r>
              <a:rPr lang="en-US" altLang="zh-CN" dirty="0" smtClean="0">
                <a:latin typeface="微软雅黑" pitchFamily="34" charset="-122"/>
                <a:ea typeface="微软雅黑" pitchFamily="34" charset="-122"/>
              </a:rPr>
              <a:t>BOS IDE</a:t>
            </a:r>
            <a:r>
              <a:rPr lang="zh-CN" altLang="en-US" dirty="0" smtClean="0">
                <a:latin typeface="微软雅黑" pitchFamily="34" charset="-122"/>
                <a:ea typeface="微软雅黑" pitchFamily="34" charset="-122"/>
              </a:rPr>
              <a:t>编辑主界面</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工具箱</a:t>
            </a:r>
            <a:endParaRPr dirty="0">
              <a:latin typeface="微软雅黑" pitchFamily="34" charset="-122"/>
              <a:ea typeface="微软雅黑" pitchFamily="34" charset="-122"/>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895"/>
          <a:stretch/>
        </p:blipFill>
        <p:spPr bwMode="auto">
          <a:xfrm>
            <a:off x="395538" y="771550"/>
            <a:ext cx="2520280"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 1"/>
          <p:cNvSpPr/>
          <p:nvPr/>
        </p:nvSpPr>
        <p:spPr>
          <a:xfrm>
            <a:off x="2987826" y="771552"/>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en-US" altLang="zh-CN" sz="1400" dirty="0">
                <a:solidFill>
                  <a:schemeClr val="tx1"/>
                </a:solidFill>
              </a:rPr>
              <a:t>1</a:t>
            </a:r>
            <a:r>
              <a:rPr kumimoji="1" lang="zh-CN" altLang="en-US" sz="1400" dirty="0">
                <a:solidFill>
                  <a:schemeClr val="tx1"/>
                </a:solidFill>
              </a:rPr>
              <a:t>、工具箱包含：常规字段、通用控件、业务字段和</a:t>
            </a:r>
            <a:r>
              <a:rPr kumimoji="1" lang="en-US" altLang="zh-CN" sz="1400" dirty="0">
                <a:solidFill>
                  <a:schemeClr val="tx1"/>
                </a:solidFill>
              </a:rPr>
              <a:t>HTML</a:t>
            </a:r>
            <a:r>
              <a:rPr kumimoji="1" lang="zh-CN" altLang="en-US" sz="1400" dirty="0">
                <a:solidFill>
                  <a:schemeClr val="tx1"/>
                </a:solidFill>
              </a:rPr>
              <a:t>控件；</a:t>
            </a:r>
          </a:p>
        </p:txBody>
      </p:sp>
      <p:sp>
        <p:nvSpPr>
          <p:cNvPr id="8" name="圆角矩形 7"/>
          <p:cNvSpPr/>
          <p:nvPr/>
        </p:nvSpPr>
        <p:spPr>
          <a:xfrm>
            <a:off x="2987826" y="1283991"/>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en-US" altLang="zh-CN" sz="1400" dirty="0">
                <a:solidFill>
                  <a:schemeClr val="tx1"/>
                </a:solidFill>
              </a:rPr>
              <a:t>2</a:t>
            </a:r>
            <a:r>
              <a:rPr kumimoji="1" lang="zh-CN" altLang="en-US" sz="1400" dirty="0">
                <a:solidFill>
                  <a:schemeClr val="tx1"/>
                </a:solidFill>
              </a:rPr>
              <a:t>、常规字段中，</a:t>
            </a:r>
            <a:r>
              <a:rPr kumimoji="1" lang="en-US" altLang="zh-CN" sz="1400" dirty="0">
                <a:solidFill>
                  <a:schemeClr val="tx1"/>
                </a:solidFill>
              </a:rPr>
              <a:t> </a:t>
            </a:r>
            <a:r>
              <a:rPr kumimoji="1" lang="zh-CN" altLang="en-US" sz="1400" dirty="0">
                <a:solidFill>
                  <a:schemeClr val="tx1"/>
                </a:solidFill>
              </a:rPr>
              <a:t>目前支持</a:t>
            </a:r>
            <a:r>
              <a:rPr kumimoji="1" lang="en-US" altLang="zh-CN" sz="1400" dirty="0">
                <a:solidFill>
                  <a:schemeClr val="tx1"/>
                </a:solidFill>
              </a:rPr>
              <a:t>62 </a:t>
            </a:r>
            <a:r>
              <a:rPr kumimoji="1" lang="zh-CN" altLang="en-US" sz="1400" dirty="0">
                <a:solidFill>
                  <a:schemeClr val="tx1"/>
                </a:solidFill>
              </a:rPr>
              <a:t>种字段类型；</a:t>
            </a:r>
          </a:p>
        </p:txBody>
      </p:sp>
      <p:sp>
        <p:nvSpPr>
          <p:cNvPr id="12" name="圆角矩形 11"/>
          <p:cNvSpPr/>
          <p:nvPr/>
        </p:nvSpPr>
        <p:spPr>
          <a:xfrm>
            <a:off x="2987826" y="1784067"/>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en-US" altLang="zh-CN" sz="1400" dirty="0">
                <a:solidFill>
                  <a:schemeClr val="tx1"/>
                </a:solidFill>
              </a:rPr>
              <a:t>3</a:t>
            </a:r>
            <a:r>
              <a:rPr kumimoji="1" lang="zh-CN" altLang="en-US" sz="1400" dirty="0">
                <a:solidFill>
                  <a:schemeClr val="tx1"/>
                </a:solidFill>
              </a:rPr>
              <a:t>、通用控件中，有</a:t>
            </a:r>
            <a:r>
              <a:rPr kumimoji="1" lang="en-US" altLang="zh-CN" sz="1400" dirty="0">
                <a:solidFill>
                  <a:schemeClr val="tx1"/>
                </a:solidFill>
              </a:rPr>
              <a:t>40 </a:t>
            </a:r>
            <a:r>
              <a:rPr kumimoji="1" lang="zh-CN" altLang="en-US" sz="1400" dirty="0">
                <a:solidFill>
                  <a:schemeClr val="tx1"/>
                </a:solidFill>
              </a:rPr>
              <a:t>种控件类型；</a:t>
            </a:r>
          </a:p>
        </p:txBody>
      </p:sp>
      <p:sp>
        <p:nvSpPr>
          <p:cNvPr id="13" name="圆角矩形 12"/>
          <p:cNvSpPr/>
          <p:nvPr/>
        </p:nvSpPr>
        <p:spPr>
          <a:xfrm>
            <a:off x="2987826" y="2296505"/>
            <a:ext cx="5760640" cy="563277"/>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en-US" altLang="zh-CN" sz="1400" dirty="0">
                <a:solidFill>
                  <a:schemeClr val="tx1"/>
                </a:solidFill>
              </a:rPr>
              <a:t>4</a:t>
            </a:r>
            <a:r>
              <a:rPr kumimoji="1" lang="zh-CN" altLang="en-US" sz="1400" dirty="0">
                <a:solidFill>
                  <a:schemeClr val="tx1"/>
                </a:solidFill>
              </a:rPr>
              <a:t>、</a:t>
            </a:r>
            <a:r>
              <a:rPr lang="zh-CN" altLang="en-US" sz="1400" dirty="0">
                <a:solidFill>
                  <a:schemeClr val="tx1"/>
                </a:solidFill>
              </a:rPr>
              <a:t>字段指有一些语义的逻辑元素，如日期、小数；控件主要用于界面布局，如分割容器、面板</a:t>
            </a:r>
            <a:r>
              <a:rPr kumimoji="1" lang="zh-CN" altLang="en-US" sz="1400" dirty="0">
                <a:solidFill>
                  <a:schemeClr val="tx1"/>
                </a:solidFill>
              </a:rPr>
              <a:t>；</a:t>
            </a:r>
          </a:p>
        </p:txBody>
      </p:sp>
      <p:sp>
        <p:nvSpPr>
          <p:cNvPr id="14" name="圆角矩形 13"/>
          <p:cNvSpPr/>
          <p:nvPr/>
        </p:nvSpPr>
        <p:spPr>
          <a:xfrm>
            <a:off x="3001938" y="3003800"/>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en-US" altLang="zh-CN" sz="1400" dirty="0">
                <a:solidFill>
                  <a:schemeClr val="tx1"/>
                </a:solidFill>
              </a:rPr>
              <a:t>5</a:t>
            </a:r>
            <a:r>
              <a:rPr kumimoji="1" lang="zh-CN" altLang="en-US" sz="1400" dirty="0">
                <a:solidFill>
                  <a:schemeClr val="tx1"/>
                </a:solidFill>
              </a:rPr>
              <a:t>、</a:t>
            </a:r>
            <a:r>
              <a:rPr lang="zh-CN" altLang="zh-CN" sz="1400" dirty="0">
                <a:solidFill>
                  <a:schemeClr val="tx1"/>
                </a:solidFill>
              </a:rPr>
              <a:t>业务字段就是一定有业务含义的常规字段</a:t>
            </a:r>
            <a:r>
              <a:rPr kumimoji="1" lang="zh-CN" altLang="en-US" sz="1400" dirty="0">
                <a:solidFill>
                  <a:schemeClr val="tx1"/>
                </a:solidFill>
              </a:rPr>
              <a:t>；</a:t>
            </a:r>
          </a:p>
        </p:txBody>
      </p:sp>
      <p:pic>
        <p:nvPicPr>
          <p:cNvPr id="717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3895"/>
          <a:stretch/>
        </p:blipFill>
        <p:spPr bwMode="auto">
          <a:xfrm>
            <a:off x="395537" y="771550"/>
            <a:ext cx="2538561"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3895"/>
          <a:stretch/>
        </p:blipFill>
        <p:spPr bwMode="auto">
          <a:xfrm>
            <a:off x="395537" y="771550"/>
            <a:ext cx="2520279"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 10"/>
          <p:cNvSpPr/>
          <p:nvPr/>
        </p:nvSpPr>
        <p:spPr>
          <a:xfrm>
            <a:off x="3001938" y="3509180"/>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en-US" altLang="zh-CN" sz="1400" dirty="0">
                <a:solidFill>
                  <a:schemeClr val="tx1"/>
                </a:solidFill>
              </a:rPr>
              <a:t>6</a:t>
            </a:r>
            <a:r>
              <a:rPr kumimoji="1" lang="zh-CN" altLang="en-US" sz="1400" dirty="0">
                <a:solidFill>
                  <a:schemeClr val="tx1"/>
                </a:solidFill>
              </a:rPr>
              <a:t>、</a:t>
            </a:r>
            <a:r>
              <a:rPr lang="zh-CN" altLang="zh-CN" sz="1400" dirty="0">
                <a:solidFill>
                  <a:schemeClr val="tx1"/>
                </a:solidFill>
              </a:rPr>
              <a:t>字段</a:t>
            </a:r>
            <a:r>
              <a:rPr lang="zh-CN" altLang="en-US" sz="1400" dirty="0">
                <a:solidFill>
                  <a:schemeClr val="tx1"/>
                </a:solidFill>
              </a:rPr>
              <a:t>与控件，都有对应的属性设置</a:t>
            </a:r>
            <a:r>
              <a:rPr kumimoji="1" lang="zh-CN" altLang="en-US" sz="1400" dirty="0">
                <a:solidFill>
                  <a:schemeClr val="tx1"/>
                </a:solidFill>
              </a:rPr>
              <a:t>；</a:t>
            </a:r>
          </a:p>
        </p:txBody>
      </p:sp>
    </p:spTree>
    <p:extLst>
      <p:ext uri="{BB962C8B-B14F-4D97-AF65-F5344CB8AC3E}">
        <p14:creationId xmlns:p14="http://schemas.microsoft.com/office/powerpoint/2010/main" val="2194389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2" grpId="0" animBg="1"/>
      <p:bldP spid="13" grpId="0" animBg="1"/>
      <p:bldP spid="14"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标题 2"/>
          <p:cNvSpPr>
            <a:spLocks noGrp="1"/>
          </p:cNvSpPr>
          <p:nvPr>
            <p:ph type="title"/>
          </p:nvPr>
        </p:nvSpPr>
        <p:spPr/>
        <p:txBody>
          <a:bodyPr/>
          <a:lstStyle/>
          <a:p>
            <a:r>
              <a:rPr>
                <a:latin typeface="微软雅黑" pitchFamily="34" charset="-122"/>
                <a:ea typeface="微软雅黑" pitchFamily="34" charset="-122"/>
              </a:rPr>
              <a:t>工具箱及属性配置</a:t>
            </a:r>
          </a:p>
        </p:txBody>
      </p:sp>
      <p:pic>
        <p:nvPicPr>
          <p:cNvPr id="25616" name="Picture 16"/>
          <p:cNvPicPr>
            <a:picLocks noChangeAspect="1" noChangeArrowheads="1"/>
          </p:cNvPicPr>
          <p:nvPr/>
        </p:nvPicPr>
        <p:blipFill>
          <a:blip r:embed="rId3"/>
          <a:srcRect/>
          <a:stretch>
            <a:fillRect/>
          </a:stretch>
        </p:blipFill>
        <p:spPr bwMode="auto">
          <a:xfrm>
            <a:off x="2267744" y="573881"/>
            <a:ext cx="6768306" cy="418266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16" name="矩形 15"/>
          <p:cNvSpPr/>
          <p:nvPr/>
        </p:nvSpPr>
        <p:spPr>
          <a:xfrm>
            <a:off x="207640" y="612751"/>
            <a:ext cx="192596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7" name="矩形 16"/>
          <p:cNvSpPr/>
          <p:nvPr/>
        </p:nvSpPr>
        <p:spPr>
          <a:xfrm>
            <a:off x="135634" y="1159338"/>
            <a:ext cx="1988096" cy="2308324"/>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业务对象支持多种类型字段、控件；</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表格式的元素属性编辑；</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itchFamily="34" charset="-122"/>
                <a:ea typeface="微软雅黑" pitchFamily="34" charset="-122"/>
              </a:rPr>
              <a:t>业务对象能够添加哪些元素，一目了然；</a:t>
            </a:r>
            <a:endParaRPr kumimoji="1" lang="en-US" altLang="zh-CN" sz="1200" dirty="0">
              <a:solidFill>
                <a:srgbClr val="000000"/>
              </a:solidFill>
              <a:latin typeface="微软雅黑" pitchFamily="34" charset="-122"/>
              <a:ea typeface="微软雅黑"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itchFamily="34" charset="-122"/>
                <a:ea typeface="微软雅黑" pitchFamily="34" charset="-122"/>
              </a:rPr>
              <a:t>通过调整元素的属性，实现个性化的需求；</a:t>
            </a:r>
            <a:endParaRPr kumimoji="1" lang="en-US" altLang="zh-CN" sz="12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992952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339752" y="2166059"/>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2699792" y="2139714"/>
            <a:ext cx="4968552" cy="95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PART2</a:t>
            </a:r>
            <a:r>
              <a:rPr lang="zh-CN" altLang="en-US" sz="2400" b="1" spc="300" dirty="0" smtClean="0">
                <a:solidFill>
                  <a:schemeClr val="tx1">
                    <a:lumMod val="85000"/>
                    <a:lumOff val="15000"/>
                  </a:schemeClr>
                </a:solidFill>
                <a:ea typeface="微软雅黑" panose="020B0503020204020204" pitchFamily="34" charset="-122"/>
              </a:rPr>
              <a:t>：</a:t>
            </a:r>
            <a:r>
              <a:rPr lang="zh-CN" altLang="en-US" sz="2400" b="1" spc="300" dirty="0">
                <a:solidFill>
                  <a:schemeClr val="tx1">
                    <a:lumMod val="85000"/>
                    <a:lumOff val="15000"/>
                  </a:schemeClr>
                </a:solidFill>
                <a:ea typeface="微软雅黑" panose="020B0503020204020204" pitchFamily="34" charset="-122"/>
              </a:rPr>
              <a:t>字段</a:t>
            </a:r>
          </a:p>
        </p:txBody>
      </p:sp>
      <p:cxnSp>
        <p:nvCxnSpPr>
          <p:cNvPr id="7" name="直接连接符 6"/>
          <p:cNvCxnSpPr/>
          <p:nvPr>
            <p:custDataLst>
              <p:tags r:id="rId3"/>
            </p:custDataLst>
          </p:nvPr>
        </p:nvCxnSpPr>
        <p:spPr>
          <a:xfrm>
            <a:off x="3059833"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39712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0" y="0"/>
            <a:ext cx="6697414" cy="573882"/>
          </a:xfrm>
          <a:prstGeom prst="rect">
            <a:avLst/>
          </a:prstGeom>
        </p:spPr>
        <p:txBody>
          <a:bodyPr lIns="91416" tIns="45708" rIns="91416" bIns="45708"/>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字段与属性</a:t>
            </a:r>
            <a:endParaRPr lang="zh-CN" altLang="en-US" dirty="0">
              <a:latin typeface="微软雅黑" pitchFamily="34" charset="-122"/>
              <a:ea typeface="微软雅黑" pitchFamily="34" charset="-122"/>
            </a:endParaRPr>
          </a:p>
        </p:txBody>
      </p:sp>
      <p:sp>
        <p:nvSpPr>
          <p:cNvPr id="9" name="矩形 8"/>
          <p:cNvSpPr/>
          <p:nvPr/>
        </p:nvSpPr>
        <p:spPr>
          <a:xfrm>
            <a:off x="251532" y="729019"/>
            <a:ext cx="1953217"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0" name="矩形 9"/>
          <p:cNvSpPr/>
          <p:nvPr/>
        </p:nvSpPr>
        <p:spPr>
          <a:xfrm>
            <a:off x="179512" y="1209548"/>
            <a:ext cx="2016224" cy="3536353"/>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en-US" altLang="zh-CN" sz="1200" dirty="0">
                <a:solidFill>
                  <a:srgbClr val="000000"/>
                </a:solidFill>
                <a:latin typeface="微软雅黑" panose="020B0503020204020204" pitchFamily="34" charset="-122"/>
                <a:ea typeface="微软雅黑" panose="020B0503020204020204" pitchFamily="34" charset="-122"/>
              </a:rPr>
              <a:t>BOS IDE</a:t>
            </a:r>
            <a:r>
              <a:rPr kumimoji="1" lang="zh-CN" altLang="en-US" sz="1200" dirty="0">
                <a:solidFill>
                  <a:srgbClr val="000000"/>
                </a:solidFill>
                <a:latin typeface="微软雅黑" panose="020B0503020204020204" pitchFamily="34" charset="-122"/>
                <a:ea typeface="微软雅黑" panose="020B0503020204020204" pitchFamily="34" charset="-122"/>
              </a:rPr>
              <a:t>提供</a:t>
            </a:r>
            <a:r>
              <a:rPr kumimoji="1" lang="en-US" altLang="zh-CN" sz="1200" dirty="0"/>
              <a:t>62</a:t>
            </a:r>
            <a:r>
              <a:rPr kumimoji="1" lang="zh-CN" altLang="en-US" sz="1200" dirty="0">
                <a:solidFill>
                  <a:srgbClr val="000000"/>
                </a:solidFill>
                <a:latin typeface="微软雅黑" panose="020B0503020204020204" pitchFamily="34" charset="-122"/>
                <a:ea typeface="微软雅黑" panose="020B0503020204020204" pitchFamily="34" charset="-122"/>
              </a:rPr>
              <a:t>种常规字段；</a:t>
            </a:r>
            <a:r>
              <a:rPr kumimoji="1" lang="en-US" altLang="zh-CN" sz="1200" dirty="0">
                <a:solidFill>
                  <a:srgbClr val="000000"/>
                </a:solidFill>
                <a:latin typeface="微软雅黑" panose="020B0503020204020204" pitchFamily="34" charset="-122"/>
                <a:ea typeface="微软雅黑" panose="020B0503020204020204" pitchFamily="34" charset="-122"/>
              </a:rPr>
              <a:t>15</a:t>
            </a:r>
            <a:r>
              <a:rPr kumimoji="1" lang="zh-CN" altLang="en-US" sz="1200" dirty="0">
                <a:solidFill>
                  <a:srgbClr val="000000"/>
                </a:solidFill>
                <a:latin typeface="微软雅黑" panose="020B0503020204020204" pitchFamily="34" charset="-122"/>
                <a:ea typeface="微软雅黑" panose="020B0503020204020204" pitchFamily="34" charset="-122"/>
              </a:rPr>
              <a:t>种业务字段；</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不同字段，对应各自的属性。有个性属性，也有通用属性；</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预设的属性基本能满足字段的功能。可根据不同需求，在属性中个性化配置，实现不同的效果；</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0" lvl="2" defTabSz="2044088">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字段种类丰富，满足客户需求，用户不需创建新的字段类型；</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配置简介、方便；实现快速开发，专业定制</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57" y="729021"/>
            <a:ext cx="2160239" cy="393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AutoShape 8"/>
          <p:cNvSpPr>
            <a:spLocks noChangeArrowheads="1"/>
          </p:cNvSpPr>
          <p:nvPr/>
        </p:nvSpPr>
        <p:spPr bwMode="auto">
          <a:xfrm>
            <a:off x="3494571" y="2162919"/>
            <a:ext cx="933425" cy="360040"/>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6" tIns="45708" rIns="91416" bIns="45708"/>
          <a:lstStyle/>
          <a:p>
            <a:pPr algn="ctr">
              <a:buFont typeface="Wingdings" pitchFamily="2" charset="2"/>
              <a:buNone/>
            </a:pPr>
            <a:r>
              <a:rPr lang="zh-CN" altLang="en-US" sz="1400" b="1" dirty="0">
                <a:solidFill>
                  <a:srgbClr val="FF0000"/>
                </a:solidFill>
                <a:latin typeface="Arial" pitchFamily="34" charset="0"/>
              </a:rPr>
              <a:t>基础资料</a:t>
            </a:r>
          </a:p>
        </p:txBody>
      </p:sp>
      <p:pic>
        <p:nvPicPr>
          <p:cNvPr id="378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8868" y="729030"/>
            <a:ext cx="2238548" cy="3930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AutoShape 8"/>
          <p:cNvSpPr>
            <a:spLocks noChangeArrowheads="1"/>
          </p:cNvSpPr>
          <p:nvPr/>
        </p:nvSpPr>
        <p:spPr bwMode="auto">
          <a:xfrm>
            <a:off x="5652132" y="2059191"/>
            <a:ext cx="941809" cy="360040"/>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6" tIns="45708" rIns="91416" bIns="45708"/>
          <a:lstStyle/>
          <a:p>
            <a:pPr algn="ctr">
              <a:buFont typeface="Wingdings" pitchFamily="2" charset="2"/>
              <a:buNone/>
            </a:pPr>
            <a:r>
              <a:rPr lang="zh-CN" altLang="en-US" sz="1400" b="1" dirty="0">
                <a:solidFill>
                  <a:srgbClr val="FF0000"/>
                </a:solidFill>
                <a:latin typeface="Arial" pitchFamily="34" charset="0"/>
              </a:rPr>
              <a:t>单据体</a:t>
            </a:r>
          </a:p>
        </p:txBody>
      </p:sp>
      <p:pic>
        <p:nvPicPr>
          <p:cNvPr id="378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0095" y="735495"/>
            <a:ext cx="2262387" cy="3924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AutoShape 8"/>
          <p:cNvSpPr>
            <a:spLocks noChangeArrowheads="1"/>
          </p:cNvSpPr>
          <p:nvPr/>
        </p:nvSpPr>
        <p:spPr bwMode="auto">
          <a:xfrm>
            <a:off x="7955780" y="2059191"/>
            <a:ext cx="941809" cy="360040"/>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6" tIns="45708" rIns="91416" bIns="45708"/>
          <a:lstStyle/>
          <a:p>
            <a:pPr algn="ctr">
              <a:buFont typeface="Wingdings" pitchFamily="2" charset="2"/>
              <a:buNone/>
            </a:pPr>
            <a:r>
              <a:rPr lang="zh-CN" altLang="en-US" sz="1400" b="1" dirty="0">
                <a:solidFill>
                  <a:srgbClr val="FF0000"/>
                </a:solidFill>
                <a:latin typeface="Arial" pitchFamily="34" charset="0"/>
              </a:rPr>
              <a:t>代理字段</a:t>
            </a:r>
          </a:p>
        </p:txBody>
      </p:sp>
    </p:spTree>
    <p:extLst>
      <p:ext uri="{BB962C8B-B14F-4D97-AF65-F5344CB8AC3E}">
        <p14:creationId xmlns:p14="http://schemas.microsoft.com/office/powerpoint/2010/main" val="387195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基础资料字段的属性说明</a:t>
            </a:r>
            <a:endParaRPr dirty="0">
              <a:latin typeface="微软雅黑" pitchFamily="34" charset="-122"/>
              <a:ea typeface="微软雅黑" pitchFamily="34" charset="-122"/>
            </a:endParaRPr>
          </a:p>
        </p:txBody>
      </p:sp>
      <p:sp>
        <p:nvSpPr>
          <p:cNvPr id="9" name="圆角矩形 8"/>
          <p:cNvSpPr/>
          <p:nvPr/>
        </p:nvSpPr>
        <p:spPr>
          <a:xfrm>
            <a:off x="1417488" y="1383558"/>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关联检索字段</a:t>
            </a:r>
          </a:p>
        </p:txBody>
      </p:sp>
      <p:sp>
        <p:nvSpPr>
          <p:cNvPr id="12" name="圆角矩形 11"/>
          <p:cNvSpPr/>
          <p:nvPr/>
        </p:nvSpPr>
        <p:spPr>
          <a:xfrm>
            <a:off x="1429716" y="1771776"/>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关联基础资料字段名</a:t>
            </a:r>
          </a:p>
        </p:txBody>
      </p:sp>
      <p:sp>
        <p:nvSpPr>
          <p:cNvPr id="14" name="圆角矩形 13"/>
          <p:cNvSpPr/>
          <p:nvPr/>
        </p:nvSpPr>
        <p:spPr>
          <a:xfrm>
            <a:off x="3104653" y="1372941"/>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字段查询的依据，默认值为编码</a:t>
            </a:r>
          </a:p>
        </p:txBody>
      </p:sp>
      <p:sp>
        <p:nvSpPr>
          <p:cNvPr id="15" name="圆角矩形 14"/>
          <p:cNvSpPr/>
          <p:nvPr/>
        </p:nvSpPr>
        <p:spPr>
          <a:xfrm>
            <a:off x="3116884" y="1761159"/>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字段返回值显示的内容，默认值为名称</a:t>
            </a:r>
          </a:p>
        </p:txBody>
      </p:sp>
      <p:sp>
        <p:nvSpPr>
          <p:cNvPr id="20" name="圆角矩形 19"/>
          <p:cNvSpPr/>
          <p:nvPr/>
        </p:nvSpPr>
        <p:spPr>
          <a:xfrm>
            <a:off x="1429716" y="2145112"/>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过滤</a:t>
            </a:r>
          </a:p>
        </p:txBody>
      </p:sp>
      <p:sp>
        <p:nvSpPr>
          <p:cNvPr id="21" name="圆角矩形 20"/>
          <p:cNvSpPr/>
          <p:nvPr/>
        </p:nvSpPr>
        <p:spPr>
          <a:xfrm>
            <a:off x="1429716" y="2558731"/>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过滤界面条件</a:t>
            </a:r>
          </a:p>
        </p:txBody>
      </p:sp>
      <p:sp>
        <p:nvSpPr>
          <p:cNvPr id="22" name="圆角矩形 21"/>
          <p:cNvSpPr/>
          <p:nvPr/>
        </p:nvSpPr>
        <p:spPr>
          <a:xfrm>
            <a:off x="3116884" y="2134495"/>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设置过滤条件，基础资料查询时按过滤条件加载数据</a:t>
            </a:r>
          </a:p>
        </p:txBody>
      </p:sp>
      <p:sp>
        <p:nvSpPr>
          <p:cNvPr id="23" name="圆角矩形 22"/>
          <p:cNvSpPr/>
          <p:nvPr/>
        </p:nvSpPr>
        <p:spPr>
          <a:xfrm>
            <a:off x="3116884" y="2548114"/>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单据列表的过滤界面，选择该基础资料时，按此条件加载数据</a:t>
            </a:r>
          </a:p>
        </p:txBody>
      </p:sp>
      <p:sp>
        <p:nvSpPr>
          <p:cNvPr id="27" name="圆角矩形 26"/>
          <p:cNvSpPr/>
          <p:nvPr/>
        </p:nvSpPr>
        <p:spPr>
          <a:xfrm>
            <a:off x="1450329" y="2973366"/>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使用组织</a:t>
            </a:r>
          </a:p>
        </p:txBody>
      </p:sp>
      <p:sp>
        <p:nvSpPr>
          <p:cNvPr id="28" name="圆角矩形 27"/>
          <p:cNvSpPr/>
          <p:nvPr/>
        </p:nvSpPr>
        <p:spPr>
          <a:xfrm>
            <a:off x="3137497" y="2962749"/>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设置基础资料对应的使用组织字段，打开</a:t>
            </a:r>
            <a:r>
              <a:rPr kumimoji="1" lang="en-US" altLang="zh-CN" sz="1200" dirty="0">
                <a:solidFill>
                  <a:schemeClr val="tx1"/>
                </a:solidFill>
              </a:rPr>
              <a:t>F8</a:t>
            </a:r>
            <a:r>
              <a:rPr kumimoji="1" lang="zh-CN" altLang="en-US" sz="1200" dirty="0">
                <a:solidFill>
                  <a:schemeClr val="tx1"/>
                </a:solidFill>
              </a:rPr>
              <a:t>按该使用组织</a:t>
            </a:r>
          </a:p>
        </p:txBody>
      </p:sp>
      <p:sp>
        <p:nvSpPr>
          <p:cNvPr id="29" name="圆角矩形 28"/>
          <p:cNvSpPr/>
          <p:nvPr/>
        </p:nvSpPr>
        <p:spPr>
          <a:xfrm>
            <a:off x="1450329" y="3346702"/>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引用属性</a:t>
            </a:r>
          </a:p>
        </p:txBody>
      </p:sp>
      <p:sp>
        <p:nvSpPr>
          <p:cNvPr id="30" name="圆角矩形 29"/>
          <p:cNvSpPr/>
          <p:nvPr/>
        </p:nvSpPr>
        <p:spPr>
          <a:xfrm>
            <a:off x="1450329" y="3760321"/>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支持分组</a:t>
            </a:r>
          </a:p>
        </p:txBody>
      </p:sp>
      <p:sp>
        <p:nvSpPr>
          <p:cNvPr id="31" name="圆角矩形 30"/>
          <p:cNvSpPr/>
          <p:nvPr/>
        </p:nvSpPr>
        <p:spPr>
          <a:xfrm>
            <a:off x="3137497" y="3336085"/>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通过值更新事件携带基础资料属性时，要在引用属性中添加引用要携带的属性</a:t>
            </a:r>
          </a:p>
        </p:txBody>
      </p:sp>
      <p:sp>
        <p:nvSpPr>
          <p:cNvPr id="32" name="圆角矩形 31"/>
          <p:cNvSpPr/>
          <p:nvPr/>
        </p:nvSpPr>
        <p:spPr>
          <a:xfrm>
            <a:off x="3137497" y="3749704"/>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设置基础资料作为分组字段，单据列表的分组栏以此基础资料作为分组</a:t>
            </a:r>
          </a:p>
        </p:txBody>
      </p:sp>
      <p:sp>
        <p:nvSpPr>
          <p:cNvPr id="33" name="圆角矩形 32"/>
          <p:cNvSpPr/>
          <p:nvPr/>
        </p:nvSpPr>
        <p:spPr>
          <a:xfrm>
            <a:off x="1461417" y="4184320"/>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分组允许维护</a:t>
            </a:r>
          </a:p>
        </p:txBody>
      </p:sp>
      <p:sp>
        <p:nvSpPr>
          <p:cNvPr id="34" name="圆角矩形 33"/>
          <p:cNvSpPr/>
          <p:nvPr/>
        </p:nvSpPr>
        <p:spPr>
          <a:xfrm>
            <a:off x="3148583" y="4173706"/>
            <a:ext cx="4080026"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单据列表的分组栏是否锁定按钮，如新增分组、编辑分组、删除分组</a:t>
            </a:r>
          </a:p>
        </p:txBody>
      </p:sp>
      <p:sp>
        <p:nvSpPr>
          <p:cNvPr id="35" name="圆角矩形 34"/>
          <p:cNvSpPr/>
          <p:nvPr/>
        </p:nvSpPr>
        <p:spPr>
          <a:xfrm>
            <a:off x="1482030" y="4598955"/>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支持下拉模糊查询</a:t>
            </a:r>
          </a:p>
        </p:txBody>
      </p:sp>
      <p:sp>
        <p:nvSpPr>
          <p:cNvPr id="36" name="圆角矩形 35"/>
          <p:cNvSpPr/>
          <p:nvPr/>
        </p:nvSpPr>
        <p:spPr>
          <a:xfrm>
            <a:off x="3169198" y="4588341"/>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字段输入空格或关键字时，弹出模糊查询框</a:t>
            </a:r>
          </a:p>
        </p:txBody>
      </p:sp>
      <p:sp>
        <p:nvSpPr>
          <p:cNvPr id="44" name="任意多边形 43"/>
          <p:cNvSpPr/>
          <p:nvPr/>
        </p:nvSpPr>
        <p:spPr>
          <a:xfrm>
            <a:off x="7596336" y="983237"/>
            <a:ext cx="1440160" cy="239208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176" tIns="76176" rIns="76176" bIns="76176" spcCol="1270" anchor="ctr"/>
          <a:lstStyle/>
          <a:p>
            <a:pPr defTabSz="888736">
              <a:lnSpc>
                <a:spcPct val="90000"/>
              </a:lnSpc>
              <a:spcAft>
                <a:spcPct val="35000"/>
              </a:spcAft>
              <a:defRPr/>
            </a:pPr>
            <a:r>
              <a:rPr lang="zh-CN" altLang="en-US" sz="1100" dirty="0">
                <a:solidFill>
                  <a:sysClr val="windowText" lastClr="000000"/>
                </a:solidFill>
                <a:latin typeface="微软雅黑" pitchFamily="34" charset="-122"/>
                <a:ea typeface="微软雅黑" pitchFamily="34" charset="-122"/>
              </a:rPr>
              <a:t>应用举例：采购订单中的“采购员”，展示采购组织下的采购员</a:t>
            </a:r>
          </a:p>
          <a:p>
            <a:pPr defTabSz="888736">
              <a:lnSpc>
                <a:spcPct val="90000"/>
              </a:lnSpc>
              <a:spcAft>
                <a:spcPct val="35000"/>
              </a:spcAft>
              <a:defRPr/>
            </a:pPr>
            <a:r>
              <a:rPr lang="zh-CN" altLang="en-US" sz="1100" dirty="0">
                <a:solidFill>
                  <a:sysClr val="windowText" lastClr="000000"/>
                </a:solidFill>
                <a:latin typeface="微软雅黑" pitchFamily="34" charset="-122"/>
                <a:ea typeface="微软雅黑" pitchFamily="34" charset="-122"/>
              </a:rPr>
              <a:t>采购员字段的“过滤”属性设置为：</a:t>
            </a:r>
            <a:r>
              <a:rPr lang="en-US" altLang="zh-CN" sz="1100" dirty="0" err="1">
                <a:solidFill>
                  <a:sysClr val="windowText" lastClr="000000"/>
                </a:solidFill>
                <a:latin typeface="微软雅黑" pitchFamily="34" charset="-122"/>
                <a:ea typeface="微软雅黑" pitchFamily="34" charset="-122"/>
              </a:rPr>
              <a:t>FBizOrgId</a:t>
            </a:r>
            <a:r>
              <a:rPr lang="en-US" altLang="zh-CN" sz="1100" dirty="0">
                <a:solidFill>
                  <a:sysClr val="windowText" lastClr="000000"/>
                </a:solidFill>
                <a:latin typeface="微软雅黑" pitchFamily="34" charset="-122"/>
                <a:ea typeface="微软雅黑" pitchFamily="34" charset="-122"/>
              </a:rPr>
              <a:t>='</a:t>
            </a:r>
            <a:r>
              <a:rPr lang="en-US" altLang="zh-CN" sz="1100" dirty="0" err="1">
                <a:solidFill>
                  <a:sysClr val="windowText" lastClr="000000"/>
                </a:solidFill>
                <a:latin typeface="微软雅黑" pitchFamily="34" charset="-122"/>
                <a:ea typeface="微软雅黑" pitchFamily="34" charset="-122"/>
              </a:rPr>
              <a:t>GetValue</a:t>
            </a:r>
            <a:r>
              <a:rPr lang="en-US" altLang="zh-CN" sz="1100" dirty="0">
                <a:solidFill>
                  <a:sysClr val="windowText" lastClr="000000"/>
                </a:solidFill>
                <a:latin typeface="微软雅黑" pitchFamily="34" charset="-122"/>
                <a:ea typeface="微软雅黑" pitchFamily="34" charset="-122"/>
              </a:rPr>
              <a:t>(</a:t>
            </a:r>
            <a:r>
              <a:rPr lang="en-US" altLang="zh-CN" sz="1100" dirty="0" err="1">
                <a:solidFill>
                  <a:sysClr val="windowText" lastClr="000000"/>
                </a:solidFill>
                <a:latin typeface="微软雅黑" pitchFamily="34" charset="-122"/>
                <a:ea typeface="微软雅黑" pitchFamily="34" charset="-122"/>
              </a:rPr>
              <a:t>FPurchaseOrgId</a:t>
            </a:r>
            <a:r>
              <a:rPr lang="en-US" altLang="zh-CN" sz="1100" dirty="0">
                <a:solidFill>
                  <a:sysClr val="windowText" lastClr="000000"/>
                </a:solidFill>
                <a:latin typeface="微软雅黑" pitchFamily="34" charset="-122"/>
                <a:ea typeface="微软雅黑" pitchFamily="34" charset="-122"/>
              </a:rPr>
              <a:t>)'</a:t>
            </a:r>
          </a:p>
          <a:p>
            <a:pPr defTabSz="888736">
              <a:lnSpc>
                <a:spcPct val="90000"/>
              </a:lnSpc>
              <a:spcAft>
                <a:spcPct val="35000"/>
              </a:spcAft>
              <a:defRPr/>
            </a:pPr>
            <a:r>
              <a:rPr lang="en-US" altLang="zh-CN" sz="1100" dirty="0" err="1">
                <a:solidFill>
                  <a:sysClr val="windowText" lastClr="000000"/>
                </a:solidFill>
                <a:latin typeface="微软雅黑" pitchFamily="34" charset="-122"/>
                <a:ea typeface="微软雅黑" pitchFamily="34" charset="-122"/>
              </a:rPr>
              <a:t>FPurchaseOrgId</a:t>
            </a:r>
            <a:r>
              <a:rPr lang="zh-CN" altLang="en-US" sz="1100" dirty="0">
                <a:solidFill>
                  <a:sysClr val="windowText" lastClr="000000"/>
                </a:solidFill>
                <a:latin typeface="微软雅黑" pitchFamily="34" charset="-122"/>
                <a:ea typeface="微软雅黑" pitchFamily="34" charset="-122"/>
              </a:rPr>
              <a:t>为采购组织字段标识</a:t>
            </a:r>
          </a:p>
          <a:p>
            <a:pPr defTabSz="888736">
              <a:lnSpc>
                <a:spcPct val="90000"/>
              </a:lnSpc>
              <a:spcAft>
                <a:spcPct val="35000"/>
              </a:spcAft>
              <a:defRPr/>
            </a:pPr>
            <a:r>
              <a:rPr lang="en-US" altLang="zh-CN" sz="1100" dirty="0" err="1">
                <a:solidFill>
                  <a:sysClr val="windowText" lastClr="000000"/>
                </a:solidFill>
                <a:latin typeface="微软雅黑" pitchFamily="34" charset="-122"/>
                <a:ea typeface="微软雅黑" pitchFamily="34" charset="-122"/>
              </a:rPr>
              <a:t>FBizOrgId</a:t>
            </a:r>
            <a:r>
              <a:rPr lang="zh-CN" altLang="en-US" sz="1100" dirty="0">
                <a:solidFill>
                  <a:sysClr val="windowText" lastClr="000000"/>
                </a:solidFill>
                <a:latin typeface="微软雅黑" pitchFamily="34" charset="-122"/>
                <a:ea typeface="微软雅黑" pitchFamily="34" charset="-122"/>
              </a:rPr>
              <a:t>为采购员基础资料上的使用组织字段标识</a:t>
            </a:r>
          </a:p>
        </p:txBody>
      </p:sp>
      <p:sp>
        <p:nvSpPr>
          <p:cNvPr id="4" name="左大括号 3"/>
          <p:cNvSpPr/>
          <p:nvPr/>
        </p:nvSpPr>
        <p:spPr>
          <a:xfrm>
            <a:off x="1115616" y="1163267"/>
            <a:ext cx="216024" cy="3496727"/>
          </a:xfrm>
          <a:prstGeom prst="leftBrace">
            <a:avLst/>
          </a:prstGeom>
        </p:spPr>
        <p:style>
          <a:lnRef idx="2">
            <a:schemeClr val="accent1"/>
          </a:lnRef>
          <a:fillRef idx="0">
            <a:schemeClr val="accent1"/>
          </a:fillRef>
          <a:effectRef idx="1">
            <a:schemeClr val="accent1"/>
          </a:effectRef>
          <a:fontRef idx="minor">
            <a:schemeClr val="tx1"/>
          </a:fontRef>
        </p:style>
        <p:txBody>
          <a:bodyPr lIns="91416" tIns="45708" rIns="91416" bIns="45708" rtlCol="0" anchor="ctr"/>
          <a:lstStyle/>
          <a:p>
            <a:pPr algn="ctr"/>
            <a:endParaRPr lang="zh-CN" altLang="en-US"/>
          </a:p>
        </p:txBody>
      </p:sp>
      <p:sp>
        <p:nvSpPr>
          <p:cNvPr id="5" name="右箭头 4"/>
          <p:cNvSpPr/>
          <p:nvPr/>
        </p:nvSpPr>
        <p:spPr>
          <a:xfrm>
            <a:off x="7249222" y="2332517"/>
            <a:ext cx="275106" cy="95217"/>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endParaRPr kumimoji="1" lang="zh-CN" altLang="en-US" dirty="0" smtClean="0"/>
          </a:p>
        </p:txBody>
      </p:sp>
      <p:sp>
        <p:nvSpPr>
          <p:cNvPr id="13" name="圆角矩形 12"/>
          <p:cNvSpPr/>
          <p:nvPr/>
        </p:nvSpPr>
        <p:spPr>
          <a:xfrm>
            <a:off x="3116884" y="972621"/>
            <a:ext cx="4080026"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设置字段对应的基础资料类型，如客户、物料、供应商等</a:t>
            </a:r>
          </a:p>
        </p:txBody>
      </p:sp>
      <p:sp>
        <p:nvSpPr>
          <p:cNvPr id="8" name="圆角矩形 7"/>
          <p:cNvSpPr/>
          <p:nvPr/>
        </p:nvSpPr>
        <p:spPr>
          <a:xfrm>
            <a:off x="1429716" y="983235"/>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200" dirty="0">
                <a:solidFill>
                  <a:schemeClr val="tx1"/>
                </a:solidFill>
              </a:rPr>
              <a:t>基础资料类型</a:t>
            </a:r>
          </a:p>
        </p:txBody>
      </p:sp>
      <p:sp>
        <p:nvSpPr>
          <p:cNvPr id="41" name="任意多边形 40"/>
          <p:cNvSpPr/>
          <p:nvPr/>
        </p:nvSpPr>
        <p:spPr bwMode="auto">
          <a:xfrm>
            <a:off x="395538" y="1919360"/>
            <a:ext cx="576064" cy="1936669"/>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rgbClr val="BFF3C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08" tIns="177808" rIns="177808" bIns="177808" spcCol="1270" anchor="ctr"/>
          <a:lstStyle/>
          <a:p>
            <a:pPr algn="ctr" defTabSz="977612">
              <a:lnSpc>
                <a:spcPct val="90000"/>
              </a:lnSpc>
              <a:spcAft>
                <a:spcPct val="35000"/>
              </a:spcAft>
              <a:defRPr/>
            </a:pPr>
            <a:r>
              <a:rPr lang="zh-CN" altLang="en-US" dirty="0">
                <a:solidFill>
                  <a:schemeClr val="tx1"/>
                </a:solidFill>
                <a:ea typeface="微软雅黑" pitchFamily="34" charset="-122"/>
              </a:rPr>
              <a:t>基础</a:t>
            </a:r>
            <a:r>
              <a:rPr lang="zh-CN" altLang="en-US" dirty="0" smtClean="0">
                <a:solidFill>
                  <a:schemeClr val="tx1"/>
                </a:solidFill>
                <a:ea typeface="微软雅黑" pitchFamily="34" charset="-122"/>
              </a:rPr>
              <a:t>资料字段</a:t>
            </a:r>
            <a:endParaRPr lang="zh-CN" altLang="en-US" dirty="0">
              <a:solidFill>
                <a:schemeClr val="tx1"/>
              </a:solidFill>
              <a:ea typeface="微软雅黑" pitchFamily="34" charset="-122"/>
            </a:endParaRPr>
          </a:p>
        </p:txBody>
      </p:sp>
      <p:sp>
        <p:nvSpPr>
          <p:cNvPr id="42" name="圆角矩形 41"/>
          <p:cNvSpPr/>
          <p:nvPr/>
        </p:nvSpPr>
        <p:spPr>
          <a:xfrm>
            <a:off x="1429716" y="555528"/>
            <a:ext cx="1656184" cy="360040"/>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属性</a:t>
            </a:r>
          </a:p>
        </p:txBody>
      </p:sp>
      <p:sp>
        <p:nvSpPr>
          <p:cNvPr id="43" name="圆角矩形 42"/>
          <p:cNvSpPr/>
          <p:nvPr/>
        </p:nvSpPr>
        <p:spPr>
          <a:xfrm>
            <a:off x="3116884" y="544911"/>
            <a:ext cx="4080026" cy="360040"/>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描述</a:t>
            </a:r>
          </a:p>
        </p:txBody>
      </p:sp>
    </p:spTree>
    <p:extLst>
      <p:ext uri="{BB962C8B-B14F-4D97-AF65-F5344CB8AC3E}">
        <p14:creationId xmlns:p14="http://schemas.microsoft.com/office/powerpoint/2010/main" val="3618002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15" grpId="0" animBg="1"/>
      <p:bldP spid="20" grpId="0" animBg="1"/>
      <p:bldP spid="21" grpId="0" animBg="1"/>
      <p:bldP spid="22" grpId="0" animBg="1"/>
      <p:bldP spid="23"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44" grpId="0" animBg="1"/>
      <p:bldP spid="5" grpId="0" animBg="1"/>
      <p:bldP spid="13" grpId="0" animBg="1"/>
      <p:bldP spid="8" grpId="0" animBg="1"/>
      <p:bldP spid="41" grpId="0" animBg="1"/>
      <p:bldP spid="42" grpId="0" animBg="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8" y="928057"/>
            <a:ext cx="1863328" cy="4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flipH="1">
            <a:off x="2325476" y="1019883"/>
            <a:ext cx="14288" cy="3640099"/>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3"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29" y="1394748"/>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29" y="1875595"/>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29" y="2355726"/>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3" name="矩形 12"/>
          <p:cNvSpPr/>
          <p:nvPr>
            <p:custDataLst>
              <p:tags r:id="rId8"/>
            </p:custDataLst>
          </p:nvPr>
        </p:nvSpPr>
        <p:spPr>
          <a:xfrm>
            <a:off x="2354092" y="1457177"/>
            <a:ext cx="2700078" cy="323850"/>
          </a:xfrm>
          <a:prstGeom prst="rect">
            <a:avLst/>
          </a:prstGeom>
          <a:solidFill>
            <a:srgbClr val="FF9900"/>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en-US" altLang="zh-CN" sz="1200" b="1" kern="0" dirty="0">
                <a:solidFill>
                  <a:srgbClr val="FFFFFF"/>
                </a:solidFill>
                <a:latin typeface="+mj-ea"/>
                <a:ea typeface="+mj-ea"/>
                <a:cs typeface="Arial" panose="020B0604020202020204" pitchFamily="34" charset="0"/>
              </a:rPr>
              <a:t>BOS</a:t>
            </a:r>
            <a:r>
              <a:rPr lang="zh-CN" altLang="en-US" sz="1200" b="1" kern="0" dirty="0">
                <a:solidFill>
                  <a:srgbClr val="FFFFFF"/>
                </a:solidFill>
                <a:latin typeface="+mj-ea"/>
                <a:ea typeface="+mj-ea"/>
                <a:cs typeface="Arial" panose="020B0604020202020204" pitchFamily="34" charset="0"/>
              </a:rPr>
              <a:t>登录</a:t>
            </a:r>
            <a:endParaRPr lang="en-US" sz="1200" b="1" kern="0" dirty="0">
              <a:solidFill>
                <a:srgbClr val="FFFFFF"/>
              </a:solidFill>
              <a:latin typeface="+mj-ea"/>
              <a:ea typeface="+mj-ea"/>
              <a:cs typeface="Arial" panose="020B0604020202020204" pitchFamily="34" charset="0"/>
            </a:endParaRPr>
          </a:p>
        </p:txBody>
      </p:sp>
      <p:sp>
        <p:nvSpPr>
          <p:cNvPr id="14" name="矩形 13"/>
          <p:cNvSpPr/>
          <p:nvPr>
            <p:custDataLst>
              <p:tags r:id="rId9"/>
            </p:custDataLst>
          </p:nvPr>
        </p:nvSpPr>
        <p:spPr>
          <a:xfrm>
            <a:off x="2354104" y="1941503"/>
            <a:ext cx="3009427"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创建业务对象</a:t>
            </a:r>
            <a:endParaRPr lang="en-US" altLang="zh-CN" sz="1200" b="1" kern="0" dirty="0">
              <a:solidFill>
                <a:srgbClr val="FFFFFF"/>
              </a:solidFill>
              <a:latin typeface="+mj-ea"/>
              <a:cs typeface="Arial" panose="020B0604020202020204" pitchFamily="34" charset="0"/>
            </a:endParaRPr>
          </a:p>
        </p:txBody>
      </p:sp>
      <p:sp>
        <p:nvSpPr>
          <p:cNvPr id="15" name="矩形 14"/>
          <p:cNvSpPr/>
          <p:nvPr>
            <p:custDataLst>
              <p:tags r:id="rId10"/>
            </p:custDataLst>
          </p:nvPr>
        </p:nvSpPr>
        <p:spPr>
          <a:xfrm>
            <a:off x="2354094" y="2423923"/>
            <a:ext cx="3264976"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页面布局、字段和控件</a:t>
            </a:r>
            <a:endParaRPr lang="en-US" altLang="zh-CN" sz="1200" b="1" kern="0" dirty="0">
              <a:solidFill>
                <a:srgbClr val="FFFFFF"/>
              </a:solidFill>
              <a:latin typeface="+mj-ea"/>
              <a:cs typeface="Arial" panose="020B0604020202020204" pitchFamily="34" charset="0"/>
            </a:endParaRPr>
          </a:p>
        </p:txBody>
      </p:sp>
      <p:sp>
        <p:nvSpPr>
          <p:cNvPr id="11" name="矩形 10"/>
          <p:cNvSpPr/>
          <p:nvPr>
            <p:custDataLst>
              <p:tags r:id="rId11"/>
            </p:custDataLst>
          </p:nvPr>
        </p:nvSpPr>
        <p:spPr>
          <a:xfrm>
            <a:off x="2354094" y="2937920"/>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单据设置</a:t>
            </a:r>
            <a:endParaRPr lang="en-US" altLang="zh-CN" sz="1200" b="1" kern="0" dirty="0">
              <a:solidFill>
                <a:srgbClr val="FFFFFF"/>
              </a:solidFill>
              <a:latin typeface="+mj-ea"/>
              <a:cs typeface="Arial" panose="020B0604020202020204" pitchFamily="34" charset="0"/>
            </a:endParaRPr>
          </a:p>
        </p:txBody>
      </p:sp>
      <p:sp>
        <p:nvSpPr>
          <p:cNvPr id="12" name="TextBox 35"/>
          <p:cNvSpPr txBox="1"/>
          <p:nvPr>
            <p:custDataLst>
              <p:tags r:id="rId12"/>
            </p:custDataLst>
          </p:nvPr>
        </p:nvSpPr>
        <p:spPr>
          <a:xfrm>
            <a:off x="1798029" y="285978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
        <p:nvSpPr>
          <p:cNvPr id="16" name="矩形 15"/>
          <p:cNvSpPr/>
          <p:nvPr>
            <p:custDataLst>
              <p:tags r:id="rId13"/>
            </p:custDataLst>
          </p:nvPr>
        </p:nvSpPr>
        <p:spPr>
          <a:xfrm>
            <a:off x="2354092" y="3441976"/>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发布与部署</a:t>
            </a:r>
            <a:endParaRPr lang="en-US" altLang="zh-CN" sz="1200" b="1" kern="0" dirty="0">
              <a:solidFill>
                <a:srgbClr val="FFFFFF"/>
              </a:solidFill>
              <a:latin typeface="+mj-ea"/>
              <a:cs typeface="Arial" panose="020B0604020202020204" pitchFamily="34" charset="0"/>
            </a:endParaRPr>
          </a:p>
        </p:txBody>
      </p:sp>
      <p:sp>
        <p:nvSpPr>
          <p:cNvPr id="17" name="TextBox 35"/>
          <p:cNvSpPr txBox="1"/>
          <p:nvPr>
            <p:custDataLst>
              <p:tags r:id="rId14"/>
            </p:custDataLst>
          </p:nvPr>
        </p:nvSpPr>
        <p:spPr>
          <a:xfrm>
            <a:off x="1798027" y="3363838"/>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8" name="矩形 17"/>
          <p:cNvSpPr/>
          <p:nvPr>
            <p:custDataLst>
              <p:tags r:id="rId15"/>
            </p:custDataLst>
          </p:nvPr>
        </p:nvSpPr>
        <p:spPr>
          <a:xfrm>
            <a:off x="2354094" y="394603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常用功能</a:t>
            </a:r>
            <a:endParaRPr lang="en-US" altLang="zh-CN" sz="1200" b="1" kern="0" dirty="0">
              <a:solidFill>
                <a:srgbClr val="FFFFFF"/>
              </a:solidFill>
              <a:latin typeface="+mj-ea"/>
              <a:cs typeface="Arial" panose="020B0604020202020204" pitchFamily="34" charset="0"/>
            </a:endParaRPr>
          </a:p>
        </p:txBody>
      </p:sp>
      <p:sp>
        <p:nvSpPr>
          <p:cNvPr id="25" name="TextBox 35"/>
          <p:cNvSpPr txBox="1"/>
          <p:nvPr>
            <p:custDataLst>
              <p:tags r:id="rId16"/>
            </p:custDataLst>
          </p:nvPr>
        </p:nvSpPr>
        <p:spPr>
          <a:xfrm>
            <a:off x="1798029" y="3867894"/>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06</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17"/>
            </p:custDataLst>
          </p:nvPr>
        </p:nvSpPr>
        <p:spPr>
          <a:xfrm>
            <a:off x="2354091" y="438849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a:solidFill>
                  <a:srgbClr val="FFFFFF"/>
                </a:solidFill>
                <a:latin typeface="+mj-ea"/>
                <a:cs typeface="Arial" panose="020B0604020202020204" pitchFamily="34" charset="0"/>
              </a:rPr>
              <a:t>平台案例</a:t>
            </a:r>
            <a:endParaRPr lang="en-US" altLang="zh-CN" sz="1200" b="1" kern="0" dirty="0">
              <a:solidFill>
                <a:srgbClr val="FFFFFF"/>
              </a:solidFill>
              <a:latin typeface="+mj-ea"/>
              <a:cs typeface="Arial" panose="020B0604020202020204" pitchFamily="34" charset="0"/>
            </a:endParaRPr>
          </a:p>
        </p:txBody>
      </p:sp>
      <p:sp>
        <p:nvSpPr>
          <p:cNvPr id="27" name="TextBox 35"/>
          <p:cNvSpPr txBox="1"/>
          <p:nvPr>
            <p:custDataLst>
              <p:tags r:id="rId18"/>
            </p:custDataLst>
          </p:nvPr>
        </p:nvSpPr>
        <p:spPr>
          <a:xfrm>
            <a:off x="1798026" y="429994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Tree>
    <p:custDataLst>
      <p:tags r:id="rId1"/>
    </p:custDataLst>
    <p:extLst>
      <p:ext uri="{BB962C8B-B14F-4D97-AF65-F5344CB8AC3E}">
        <p14:creationId xmlns:p14="http://schemas.microsoft.com/office/powerpoint/2010/main" val="42461530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p:txBody>
          <a:bodyPr>
            <a:normAutofit/>
          </a:bodyPr>
          <a:lstStyle/>
          <a:p>
            <a:r>
              <a:rPr lang="zh-CN" altLang="en-US" dirty="0">
                <a:latin typeface="微软雅黑" pitchFamily="34" charset="-122"/>
                <a:ea typeface="微软雅黑" pitchFamily="34" charset="-122"/>
              </a:rPr>
              <a:t>单据</a:t>
            </a:r>
            <a:r>
              <a:rPr lang="zh-CN" altLang="en-US" dirty="0" smtClean="0">
                <a:latin typeface="微软雅黑" pitchFamily="34" charset="-122"/>
                <a:ea typeface="微软雅黑" pitchFamily="34" charset="-122"/>
              </a:rPr>
              <a:t>体的特殊属性</a:t>
            </a:r>
            <a:r>
              <a:rPr lang="zh-CN" altLang="en-US" dirty="0">
                <a:latin typeface="微软雅黑" pitchFamily="34" charset="-122"/>
                <a:ea typeface="微软雅黑" pitchFamily="34" charset="-122"/>
              </a:rPr>
              <a:t>说明</a:t>
            </a:r>
            <a:endParaRPr dirty="0">
              <a:latin typeface="微软雅黑" pitchFamily="34" charset="-122"/>
              <a:ea typeface="微软雅黑" pitchFamily="34" charset="-122"/>
            </a:endParaRPr>
          </a:p>
        </p:txBody>
      </p:sp>
      <p:sp>
        <p:nvSpPr>
          <p:cNvPr id="9" name="圆角矩形 8"/>
          <p:cNvSpPr/>
          <p:nvPr/>
        </p:nvSpPr>
        <p:spPr>
          <a:xfrm>
            <a:off x="1417488" y="1383558"/>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b="1" dirty="0">
                <a:solidFill>
                  <a:schemeClr val="tx1"/>
                </a:solidFill>
              </a:rPr>
              <a:t>是否显示序号</a:t>
            </a:r>
            <a:endParaRPr kumimoji="1" lang="zh-CN" altLang="en-US" sz="1200" dirty="0">
              <a:solidFill>
                <a:schemeClr val="tx1"/>
              </a:solidFill>
            </a:endParaRPr>
          </a:p>
        </p:txBody>
      </p:sp>
      <p:sp>
        <p:nvSpPr>
          <p:cNvPr id="12" name="圆角矩形 11"/>
          <p:cNvSpPr/>
          <p:nvPr/>
        </p:nvSpPr>
        <p:spPr>
          <a:xfrm>
            <a:off x="1429716" y="1771776"/>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b="1" dirty="0">
                <a:solidFill>
                  <a:schemeClr val="tx1"/>
                </a:solidFill>
              </a:rPr>
              <a:t>序号字段标识</a:t>
            </a:r>
            <a:endParaRPr kumimoji="1" lang="zh-CN" altLang="en-US" sz="1200" dirty="0">
              <a:solidFill>
                <a:schemeClr val="tx1"/>
              </a:solidFill>
            </a:endParaRPr>
          </a:p>
        </p:txBody>
      </p:sp>
      <p:sp>
        <p:nvSpPr>
          <p:cNvPr id="14" name="圆角矩形 13"/>
          <p:cNvSpPr/>
          <p:nvPr/>
        </p:nvSpPr>
        <p:spPr>
          <a:xfrm>
            <a:off x="3104652" y="1372941"/>
            <a:ext cx="453085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单据体分录是否显示序号列</a:t>
            </a:r>
            <a:endParaRPr kumimoji="1" lang="zh-CN" altLang="en-US" sz="1200" dirty="0">
              <a:solidFill>
                <a:schemeClr val="tx1"/>
              </a:solidFill>
            </a:endParaRPr>
          </a:p>
        </p:txBody>
      </p:sp>
      <p:sp>
        <p:nvSpPr>
          <p:cNvPr id="15" name="圆角矩形 14"/>
          <p:cNvSpPr/>
          <p:nvPr/>
        </p:nvSpPr>
        <p:spPr>
          <a:xfrm>
            <a:off x="3116883" y="1761159"/>
            <a:ext cx="453085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用于存储序号值，通常设置为</a:t>
            </a:r>
            <a:r>
              <a:rPr lang="en-US" altLang="zh-CN" sz="1200" dirty="0" err="1">
                <a:solidFill>
                  <a:schemeClr val="tx1"/>
                </a:solidFill>
              </a:rPr>
              <a:t>Fseq</a:t>
            </a:r>
            <a:endParaRPr kumimoji="1" lang="zh-CN" altLang="en-US" sz="1200" dirty="0">
              <a:solidFill>
                <a:schemeClr val="tx1"/>
              </a:solidFill>
            </a:endParaRPr>
          </a:p>
        </p:txBody>
      </p:sp>
      <p:sp>
        <p:nvSpPr>
          <p:cNvPr id="20" name="圆角矩形 19"/>
          <p:cNvSpPr/>
          <p:nvPr/>
        </p:nvSpPr>
        <p:spPr>
          <a:xfrm>
            <a:off x="1429716" y="2145112"/>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b="1" dirty="0">
                <a:solidFill>
                  <a:schemeClr val="tx1"/>
                </a:solidFill>
              </a:rPr>
              <a:t>分录主键</a:t>
            </a:r>
            <a:endParaRPr kumimoji="1" lang="zh-CN" altLang="en-US" sz="1200" dirty="0">
              <a:solidFill>
                <a:schemeClr val="tx1"/>
              </a:solidFill>
            </a:endParaRPr>
          </a:p>
        </p:txBody>
      </p:sp>
      <p:sp>
        <p:nvSpPr>
          <p:cNvPr id="21" name="圆角矩形 20"/>
          <p:cNvSpPr/>
          <p:nvPr/>
        </p:nvSpPr>
        <p:spPr>
          <a:xfrm>
            <a:off x="1429716" y="2558731"/>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b="1" dirty="0">
                <a:solidFill>
                  <a:schemeClr val="tx1"/>
                </a:solidFill>
              </a:rPr>
              <a:t>列表默认展示</a:t>
            </a:r>
            <a:endParaRPr kumimoji="1" lang="zh-CN" altLang="en-US" sz="1200" dirty="0">
              <a:solidFill>
                <a:schemeClr val="tx1"/>
              </a:solidFill>
            </a:endParaRPr>
          </a:p>
        </p:txBody>
      </p:sp>
      <p:sp>
        <p:nvSpPr>
          <p:cNvPr id="22" name="圆角矩形 21"/>
          <p:cNvSpPr/>
          <p:nvPr/>
        </p:nvSpPr>
        <p:spPr>
          <a:xfrm>
            <a:off x="3116883" y="2134495"/>
            <a:ext cx="4530850"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用于关联查询，默认值为</a:t>
            </a:r>
            <a:r>
              <a:rPr lang="en-US" altLang="zh-CN" sz="1200" dirty="0" err="1">
                <a:solidFill>
                  <a:schemeClr val="tx1"/>
                </a:solidFill>
              </a:rPr>
              <a:t>FEntryID</a:t>
            </a:r>
            <a:endParaRPr kumimoji="1" lang="zh-CN" altLang="en-US" sz="1200" dirty="0">
              <a:solidFill>
                <a:schemeClr val="tx1"/>
              </a:solidFill>
            </a:endParaRPr>
          </a:p>
        </p:txBody>
      </p:sp>
      <p:sp>
        <p:nvSpPr>
          <p:cNvPr id="23" name="圆角矩形 22"/>
          <p:cNvSpPr/>
          <p:nvPr/>
        </p:nvSpPr>
        <p:spPr>
          <a:xfrm>
            <a:off x="3116883" y="2548114"/>
            <a:ext cx="4530850"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勾选后，单据体的字段默认在列表展示，前提是字段可见性中设置了普通列表可见</a:t>
            </a:r>
            <a:endParaRPr kumimoji="1" lang="zh-CN" altLang="en-US" sz="1200" dirty="0">
              <a:solidFill>
                <a:schemeClr val="tx1"/>
              </a:solidFill>
            </a:endParaRPr>
          </a:p>
        </p:txBody>
      </p:sp>
      <p:sp>
        <p:nvSpPr>
          <p:cNvPr id="27" name="圆角矩形 26"/>
          <p:cNvSpPr/>
          <p:nvPr/>
        </p:nvSpPr>
        <p:spPr>
          <a:xfrm>
            <a:off x="1450329" y="2973366"/>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b="1" dirty="0">
                <a:solidFill>
                  <a:schemeClr val="tx1"/>
                </a:solidFill>
              </a:rPr>
              <a:t>即时触发行改变事件</a:t>
            </a:r>
            <a:endParaRPr kumimoji="1" lang="zh-CN" altLang="en-US" sz="1200" dirty="0">
              <a:solidFill>
                <a:schemeClr val="tx1"/>
              </a:solidFill>
            </a:endParaRPr>
          </a:p>
        </p:txBody>
      </p:sp>
      <p:sp>
        <p:nvSpPr>
          <p:cNvPr id="28" name="圆角矩形 27"/>
          <p:cNvSpPr/>
          <p:nvPr/>
        </p:nvSpPr>
        <p:spPr>
          <a:xfrm>
            <a:off x="3137494" y="2962749"/>
            <a:ext cx="453085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勾选后即时触发设置的行切换事件</a:t>
            </a:r>
            <a:endParaRPr kumimoji="1" lang="zh-CN" altLang="en-US" sz="1200" dirty="0">
              <a:solidFill>
                <a:schemeClr val="tx1"/>
              </a:solidFill>
            </a:endParaRPr>
          </a:p>
        </p:txBody>
      </p:sp>
      <p:sp>
        <p:nvSpPr>
          <p:cNvPr id="29" name="圆角矩形 28"/>
          <p:cNvSpPr/>
          <p:nvPr/>
        </p:nvSpPr>
        <p:spPr>
          <a:xfrm>
            <a:off x="1450329" y="3346702"/>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b="1" dirty="0">
                <a:solidFill>
                  <a:schemeClr val="tx1"/>
                </a:solidFill>
              </a:rPr>
              <a:t>菜单集合</a:t>
            </a:r>
            <a:endParaRPr kumimoji="1" lang="zh-CN" altLang="en-US" sz="1200" dirty="0">
              <a:solidFill>
                <a:schemeClr val="tx1"/>
              </a:solidFill>
            </a:endParaRPr>
          </a:p>
        </p:txBody>
      </p:sp>
      <p:sp>
        <p:nvSpPr>
          <p:cNvPr id="30" name="圆角矩形 29"/>
          <p:cNvSpPr/>
          <p:nvPr/>
        </p:nvSpPr>
        <p:spPr>
          <a:xfrm>
            <a:off x="1450329" y="3760321"/>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b="1" dirty="0">
                <a:solidFill>
                  <a:schemeClr val="tx1"/>
                </a:solidFill>
              </a:rPr>
              <a:t>分组列信息</a:t>
            </a:r>
            <a:endParaRPr kumimoji="1" lang="zh-CN" altLang="en-US" sz="1200" dirty="0">
              <a:solidFill>
                <a:schemeClr val="tx1"/>
              </a:solidFill>
            </a:endParaRPr>
          </a:p>
        </p:txBody>
      </p:sp>
      <p:sp>
        <p:nvSpPr>
          <p:cNvPr id="31" name="圆角矩形 30"/>
          <p:cNvSpPr/>
          <p:nvPr/>
        </p:nvSpPr>
        <p:spPr>
          <a:xfrm>
            <a:off x="3137494" y="3336085"/>
            <a:ext cx="4530850"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用于配置单据体工具栏按钮，配置方式可参看单据菜单集合属性</a:t>
            </a:r>
            <a:endParaRPr kumimoji="1" lang="zh-CN" altLang="en-US" sz="1200" dirty="0">
              <a:solidFill>
                <a:schemeClr val="tx1"/>
              </a:solidFill>
            </a:endParaRPr>
          </a:p>
        </p:txBody>
      </p:sp>
      <p:sp>
        <p:nvSpPr>
          <p:cNvPr id="32" name="圆角矩形 31"/>
          <p:cNvSpPr/>
          <p:nvPr/>
        </p:nvSpPr>
        <p:spPr>
          <a:xfrm>
            <a:off x="3137494" y="3749704"/>
            <a:ext cx="4530850"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可设置单据体分组字段，并设置分组小计和分组合计</a:t>
            </a:r>
            <a:endParaRPr kumimoji="1" lang="zh-CN" altLang="en-US" sz="1200" dirty="0">
              <a:solidFill>
                <a:schemeClr val="tx1"/>
              </a:solidFill>
            </a:endParaRPr>
          </a:p>
        </p:txBody>
      </p:sp>
      <p:sp>
        <p:nvSpPr>
          <p:cNvPr id="33" name="圆角矩形 32"/>
          <p:cNvSpPr/>
          <p:nvPr/>
        </p:nvSpPr>
        <p:spPr>
          <a:xfrm>
            <a:off x="1461417" y="4184320"/>
            <a:ext cx="1656184"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b="1" dirty="0">
                <a:solidFill>
                  <a:schemeClr val="tx1"/>
                </a:solidFill>
              </a:rPr>
              <a:t>关键字段</a:t>
            </a:r>
            <a:endParaRPr kumimoji="1" lang="zh-CN" altLang="en-US" sz="1200" dirty="0">
              <a:solidFill>
                <a:schemeClr val="tx1"/>
              </a:solidFill>
            </a:endParaRPr>
          </a:p>
        </p:txBody>
      </p:sp>
      <p:sp>
        <p:nvSpPr>
          <p:cNvPr id="34" name="圆角矩形 33"/>
          <p:cNvSpPr/>
          <p:nvPr/>
        </p:nvSpPr>
        <p:spPr>
          <a:xfrm>
            <a:off x="3148583" y="4173706"/>
            <a:ext cx="4530850"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设置关键字段后，关键字段录入后，单据体自动增加一行。例如订单上录入物料后，自动增加行</a:t>
            </a:r>
            <a:endParaRPr kumimoji="1" lang="zh-CN" altLang="en-US" sz="1200" dirty="0">
              <a:solidFill>
                <a:schemeClr val="tx1"/>
              </a:solidFill>
            </a:endParaRPr>
          </a:p>
        </p:txBody>
      </p:sp>
      <p:sp>
        <p:nvSpPr>
          <p:cNvPr id="35" name="圆角矩形 34"/>
          <p:cNvSpPr/>
          <p:nvPr/>
        </p:nvSpPr>
        <p:spPr>
          <a:xfrm>
            <a:off x="1482030" y="4598956"/>
            <a:ext cx="1656184" cy="43168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b="1" dirty="0">
                <a:solidFill>
                  <a:schemeClr val="tx1"/>
                </a:solidFill>
              </a:rPr>
              <a:t>启用用户布局表格</a:t>
            </a:r>
            <a:endParaRPr lang="zh-CN" altLang="en-US" sz="1200" b="1" dirty="0">
              <a:solidFill>
                <a:schemeClr val="tx1"/>
              </a:solidFill>
            </a:endParaRPr>
          </a:p>
        </p:txBody>
      </p:sp>
      <p:sp>
        <p:nvSpPr>
          <p:cNvPr id="36" name="圆角矩形 35"/>
          <p:cNvSpPr/>
          <p:nvPr/>
        </p:nvSpPr>
        <p:spPr>
          <a:xfrm>
            <a:off x="3169197" y="4588339"/>
            <a:ext cx="4530850" cy="43168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控制单据界面单据体字段顺序和列宽按用户保存布局方案，同时单据选项中需设置“关闭窗口后保存界面调整”参数。</a:t>
            </a:r>
            <a:endParaRPr kumimoji="1" lang="zh-CN" altLang="en-US" sz="1200" dirty="0">
              <a:solidFill>
                <a:schemeClr val="tx1"/>
              </a:solidFill>
            </a:endParaRPr>
          </a:p>
        </p:txBody>
      </p:sp>
      <p:sp>
        <p:nvSpPr>
          <p:cNvPr id="4" name="左大括号 3"/>
          <p:cNvSpPr/>
          <p:nvPr/>
        </p:nvSpPr>
        <p:spPr>
          <a:xfrm>
            <a:off x="1115616" y="1163267"/>
            <a:ext cx="216024" cy="3496727"/>
          </a:xfrm>
          <a:prstGeom prst="leftBrace">
            <a:avLst/>
          </a:prstGeom>
        </p:spPr>
        <p:style>
          <a:lnRef idx="2">
            <a:schemeClr val="accent1"/>
          </a:lnRef>
          <a:fillRef idx="0">
            <a:schemeClr val="accent1"/>
          </a:fillRef>
          <a:effectRef idx="1">
            <a:schemeClr val="accent1"/>
          </a:effectRef>
          <a:fontRef idx="minor">
            <a:schemeClr val="tx1"/>
          </a:fontRef>
        </p:style>
        <p:txBody>
          <a:bodyPr lIns="91416" tIns="45708" rIns="91416" bIns="45708" rtlCol="0" anchor="ctr"/>
          <a:lstStyle/>
          <a:p>
            <a:pPr algn="ctr"/>
            <a:endParaRPr lang="zh-CN" altLang="en-US"/>
          </a:p>
        </p:txBody>
      </p:sp>
      <p:sp>
        <p:nvSpPr>
          <p:cNvPr id="13" name="圆角矩形 12"/>
          <p:cNvSpPr/>
          <p:nvPr/>
        </p:nvSpPr>
        <p:spPr>
          <a:xfrm>
            <a:off x="3116883" y="972621"/>
            <a:ext cx="453085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dirty="0">
                <a:solidFill>
                  <a:schemeClr val="tx1"/>
                </a:solidFill>
              </a:rPr>
              <a:t>勾选后在单据列表过滤界面上不显示此单据体，不能通过列表过滤该单据体的所有字段</a:t>
            </a:r>
            <a:endParaRPr kumimoji="1" lang="zh-CN" altLang="en-US" sz="1200" dirty="0">
              <a:solidFill>
                <a:schemeClr val="tx1"/>
              </a:solidFill>
            </a:endParaRPr>
          </a:p>
        </p:txBody>
      </p:sp>
      <p:sp>
        <p:nvSpPr>
          <p:cNvPr id="8" name="圆角矩形 7"/>
          <p:cNvSpPr/>
          <p:nvPr/>
        </p:nvSpPr>
        <p:spPr>
          <a:xfrm>
            <a:off x="1429716" y="983235"/>
            <a:ext cx="1656184"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zh-CN" altLang="zh-CN" sz="1200" b="1" dirty="0">
                <a:solidFill>
                  <a:schemeClr val="tx1"/>
                </a:solidFill>
              </a:rPr>
              <a:t>过滤面板默认隐藏</a:t>
            </a:r>
            <a:endParaRPr kumimoji="1" lang="zh-CN" altLang="en-US" sz="1200" dirty="0">
              <a:solidFill>
                <a:schemeClr val="tx1"/>
              </a:solidFill>
            </a:endParaRPr>
          </a:p>
        </p:txBody>
      </p:sp>
      <p:sp>
        <p:nvSpPr>
          <p:cNvPr id="41" name="任意多边形 40"/>
          <p:cNvSpPr/>
          <p:nvPr/>
        </p:nvSpPr>
        <p:spPr bwMode="auto">
          <a:xfrm>
            <a:off x="395538" y="1919360"/>
            <a:ext cx="576064" cy="1936669"/>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rgbClr val="BFF3C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08" tIns="177808" rIns="177808" bIns="177808" spcCol="1270" anchor="ctr"/>
          <a:lstStyle/>
          <a:p>
            <a:pPr algn="ctr" defTabSz="977612">
              <a:lnSpc>
                <a:spcPct val="90000"/>
              </a:lnSpc>
              <a:spcAft>
                <a:spcPct val="35000"/>
              </a:spcAft>
              <a:defRPr/>
            </a:pPr>
            <a:r>
              <a:rPr lang="zh-CN" altLang="en-US" dirty="0" smtClean="0">
                <a:solidFill>
                  <a:schemeClr val="tx1"/>
                </a:solidFill>
                <a:ea typeface="微软雅黑" pitchFamily="34" charset="-122"/>
              </a:rPr>
              <a:t>单据体</a:t>
            </a:r>
            <a:endParaRPr lang="zh-CN" altLang="en-US" dirty="0">
              <a:solidFill>
                <a:schemeClr val="tx1"/>
              </a:solidFill>
              <a:ea typeface="微软雅黑" pitchFamily="34" charset="-122"/>
            </a:endParaRPr>
          </a:p>
        </p:txBody>
      </p:sp>
      <p:sp>
        <p:nvSpPr>
          <p:cNvPr id="42" name="圆角矩形 41"/>
          <p:cNvSpPr/>
          <p:nvPr/>
        </p:nvSpPr>
        <p:spPr>
          <a:xfrm>
            <a:off x="1429716" y="555528"/>
            <a:ext cx="1656184" cy="360040"/>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特殊属性</a:t>
            </a:r>
          </a:p>
        </p:txBody>
      </p:sp>
      <p:sp>
        <p:nvSpPr>
          <p:cNvPr id="43" name="圆角矩形 42"/>
          <p:cNvSpPr/>
          <p:nvPr/>
        </p:nvSpPr>
        <p:spPr>
          <a:xfrm>
            <a:off x="3116883" y="544911"/>
            <a:ext cx="4530850" cy="360040"/>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描述</a:t>
            </a:r>
          </a:p>
        </p:txBody>
      </p:sp>
    </p:spTree>
    <p:extLst>
      <p:ext uri="{BB962C8B-B14F-4D97-AF65-F5344CB8AC3E}">
        <p14:creationId xmlns:p14="http://schemas.microsoft.com/office/powerpoint/2010/main" val="2440374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15" grpId="0" animBg="1"/>
      <p:bldP spid="20" grpId="0" animBg="1"/>
      <p:bldP spid="21" grpId="0" animBg="1"/>
      <p:bldP spid="22" grpId="0" animBg="1"/>
      <p:bldP spid="23"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13" grpId="0" animBg="1"/>
      <p:bldP spid="8" grpId="0" animBg="1"/>
      <p:bldP spid="41" grpId="0" animBg="1"/>
      <p:bldP spid="42"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p:txBody>
          <a:bodyPr>
            <a:normAutofit/>
          </a:bodyPr>
          <a:lstStyle/>
          <a:p>
            <a:r>
              <a:rPr lang="zh-CN" altLang="en-US" dirty="0">
                <a:latin typeface="微软雅黑" pitchFamily="34" charset="-122"/>
                <a:ea typeface="微软雅黑" pitchFamily="34" charset="-122"/>
              </a:rPr>
              <a:t>单据体</a:t>
            </a:r>
            <a:r>
              <a:rPr lang="zh-CN" altLang="en-US" dirty="0" smtClean="0">
                <a:latin typeface="微软雅黑" pitchFamily="34" charset="-122"/>
                <a:ea typeface="微软雅黑" pitchFamily="34" charset="-122"/>
              </a:rPr>
              <a:t>的“</a:t>
            </a:r>
            <a:r>
              <a:rPr lang="zh-CN" altLang="zh-CN" dirty="0" smtClean="0"/>
              <a:t>分组列信息</a:t>
            </a:r>
            <a:r>
              <a:rPr lang="zh-CN" altLang="en-US" dirty="0" smtClean="0"/>
              <a:t>”</a:t>
            </a:r>
            <a:r>
              <a:rPr lang="zh-CN" altLang="en-US" dirty="0" smtClean="0">
                <a:latin typeface="微软雅黑" pitchFamily="34" charset="-122"/>
                <a:ea typeface="微软雅黑" pitchFamily="34" charset="-122"/>
              </a:rPr>
              <a:t>属性详解</a:t>
            </a:r>
            <a:endParaRPr dirty="0">
              <a:latin typeface="微软雅黑" pitchFamily="34" charset="-122"/>
              <a:ea typeface="微软雅黑" pitchFamily="34" charset="-122"/>
            </a:endParaRPr>
          </a:p>
        </p:txBody>
      </p:sp>
      <p:sp>
        <p:nvSpPr>
          <p:cNvPr id="8" name="矩形 7"/>
          <p:cNvSpPr/>
          <p:nvPr/>
        </p:nvSpPr>
        <p:spPr>
          <a:xfrm>
            <a:off x="207641" y="612751"/>
            <a:ext cx="2420145"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9" name="矩形 8"/>
          <p:cNvSpPr/>
          <p:nvPr/>
        </p:nvSpPr>
        <p:spPr>
          <a:xfrm>
            <a:off x="135632" y="1159350"/>
            <a:ext cx="2564160" cy="3010055"/>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lang="zh-CN" altLang="zh-CN" sz="1200" b="1" dirty="0"/>
              <a:t>分组列信息</a:t>
            </a:r>
            <a:r>
              <a:rPr lang="zh-CN" altLang="zh-CN" sz="1200" dirty="0"/>
              <a:t>：可设置单据体分组字段，并设置分组小计和分组合计</a:t>
            </a:r>
            <a:endParaRPr lang="en-US" altLang="zh-CN" sz="1200" dirty="0"/>
          </a:p>
          <a:p>
            <a:pPr marL="171402" indent="-171402" defTabSz="2044088">
              <a:lnSpc>
                <a:spcPct val="90000"/>
              </a:lnSpc>
              <a:spcAft>
                <a:spcPct val="35000"/>
              </a:spcAft>
              <a:buFont typeface="Wingdings" pitchFamily="2" charset="2"/>
              <a:buChar char="Ø"/>
            </a:pPr>
            <a:r>
              <a:rPr lang="zh-CN" altLang="zh-CN" sz="1200" dirty="0"/>
              <a:t>分组列：设置后单据以分组字段按分组展示</a:t>
            </a:r>
            <a:r>
              <a:rPr kumimoji="1" lang="zh-CN" altLang="en-US" sz="1200" dirty="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Wingdings"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分组列运行效果；</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Wingdings" pitchFamily="2" charset="2"/>
              <a:buChar char="Ø"/>
            </a:pPr>
            <a:r>
              <a:rPr kumimoji="1" lang="zh-CN" altLang="zh-CN" sz="1200" dirty="0">
                <a:solidFill>
                  <a:srgbClr val="000000"/>
                </a:solidFill>
                <a:latin typeface="微软雅黑" panose="020B0503020204020204" pitchFamily="34" charset="-122"/>
                <a:ea typeface="微软雅黑" panose="020B0503020204020204" pitchFamily="34" charset="-122"/>
              </a:rPr>
              <a:t>分组小计</a:t>
            </a:r>
            <a:r>
              <a:rPr lang="zh-CN" altLang="zh-CN" sz="1200" dirty="0"/>
              <a:t>：设置分组字段和分组小计字段后，在组内统计分组小计字段</a:t>
            </a:r>
            <a:r>
              <a:rPr lang="zh-CN" altLang="en-US" sz="1200" dirty="0"/>
              <a:t>；</a:t>
            </a:r>
            <a:endParaRPr lang="en-US" altLang="zh-CN" sz="1200" dirty="0"/>
          </a:p>
          <a:p>
            <a:pPr marL="171402" indent="-171402" defTabSz="2044088">
              <a:lnSpc>
                <a:spcPct val="90000"/>
              </a:lnSpc>
              <a:spcAft>
                <a:spcPct val="35000"/>
              </a:spcAft>
              <a:buFont typeface="Wingdings"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分组小计运行效果；</a:t>
            </a:r>
            <a:endParaRPr lang="en-US" altLang="zh-CN" sz="1200" dirty="0"/>
          </a:p>
          <a:p>
            <a:pPr marL="171402" indent="-171402" defTabSz="2044088">
              <a:lnSpc>
                <a:spcPct val="90000"/>
              </a:lnSpc>
              <a:spcAft>
                <a:spcPct val="35000"/>
              </a:spcAft>
              <a:buFont typeface="Wingdings" pitchFamily="2" charset="2"/>
              <a:buChar char="Ø"/>
            </a:pPr>
            <a:r>
              <a:rPr kumimoji="1" lang="zh-CN" altLang="zh-CN" sz="1200" dirty="0">
                <a:solidFill>
                  <a:srgbClr val="000000"/>
                </a:solidFill>
                <a:latin typeface="微软雅黑" panose="020B0503020204020204" pitchFamily="34" charset="-122"/>
                <a:ea typeface="微软雅黑" panose="020B0503020204020204" pitchFamily="34" charset="-122"/>
              </a:rPr>
              <a:t>分组合计列：</a:t>
            </a:r>
            <a:r>
              <a:rPr lang="zh-CN" altLang="zh-CN" sz="1200" dirty="0"/>
              <a:t>设置后单据体底部展示汇总行，分组合计列字段在汇总行展示汇总数据</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a:buFont typeface="Wingdings"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分组合计运行效果 </a:t>
            </a:r>
            <a:r>
              <a:rPr kumimoji="1" lang="en-US" altLang="zh-CN" sz="1200" dirty="0">
                <a:solidFill>
                  <a:srgbClr val="000000"/>
                </a:solidFill>
                <a:latin typeface="微软雅黑" panose="020B0503020204020204" pitchFamily="34" charset="-122"/>
                <a:ea typeface="微软雅黑" panose="020B0503020204020204" pitchFamily="34" charset="-122"/>
              </a:rPr>
              <a:t>– </a:t>
            </a:r>
            <a:r>
              <a:rPr kumimoji="1" lang="zh-CN" altLang="en-US" sz="1200" dirty="0">
                <a:solidFill>
                  <a:srgbClr val="000000"/>
                </a:solidFill>
                <a:latin typeface="微软雅黑" panose="020B0503020204020204" pitchFamily="34" charset="-122"/>
                <a:ea typeface="微软雅黑" panose="020B0503020204020204" pitchFamily="34" charset="-122"/>
              </a:rPr>
              <a:t>金额设置了合计，且设置了大写；</a:t>
            </a:r>
            <a:endParaRPr lang="en-US" altLang="zh-CN" sz="1200" dirty="0"/>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737" y="612750"/>
            <a:ext cx="3287439" cy="411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599070"/>
            <a:ext cx="6048672" cy="4132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2" y="3065117"/>
            <a:ext cx="5976664"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582303"/>
            <a:ext cx="6048672" cy="414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9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811" y="3219822"/>
            <a:ext cx="5976665"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9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804" y="608090"/>
            <a:ext cx="6048671" cy="4123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92"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9792" y="2684117"/>
            <a:ext cx="599122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685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4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4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491"/>
                                        </p:tgtEl>
                                        <p:attrNameLst>
                                          <p:attrName>style.visibility</p:attrName>
                                        </p:attrNameLst>
                                      </p:cBhvr>
                                      <p:to>
                                        <p:strVal val="visible"/>
                                      </p:to>
                                    </p:set>
                                    <p:anim calcmode="lin" valueType="num">
                                      <p:cBhvr additive="base">
                                        <p:cTn id="41" dur="500" fill="hold"/>
                                        <p:tgtEl>
                                          <p:spTgt spid="20491"/>
                                        </p:tgtEl>
                                        <p:attrNameLst>
                                          <p:attrName>ppt_x</p:attrName>
                                        </p:attrNameLst>
                                      </p:cBhvr>
                                      <p:tavLst>
                                        <p:tav tm="0">
                                          <p:val>
                                            <p:strVal val="#ppt_x"/>
                                          </p:val>
                                        </p:tav>
                                        <p:tav tm="100000">
                                          <p:val>
                                            <p:strVal val="#ppt_x"/>
                                          </p:val>
                                        </p:tav>
                                      </p:tavLst>
                                    </p:anim>
                                    <p:anim calcmode="lin" valueType="num">
                                      <p:cBhvr additive="base">
                                        <p:cTn id="42" dur="500" fill="hold"/>
                                        <p:tgtEl>
                                          <p:spTgt spid="2049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339752" y="2166059"/>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2699792" y="2139714"/>
            <a:ext cx="4968552" cy="95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PART3</a:t>
            </a:r>
            <a:r>
              <a:rPr lang="zh-CN" altLang="en-US" sz="2400" b="1" spc="300" dirty="0" smtClean="0">
                <a:solidFill>
                  <a:schemeClr val="tx1">
                    <a:lumMod val="85000"/>
                    <a:lumOff val="15000"/>
                  </a:schemeClr>
                </a:solidFill>
                <a:ea typeface="微软雅黑" panose="020B0503020204020204" pitchFamily="34" charset="-122"/>
              </a:rPr>
              <a:t>：</a:t>
            </a:r>
            <a:r>
              <a:rPr lang="zh-CN" altLang="en-US" sz="2400" b="1" spc="300" dirty="0">
                <a:solidFill>
                  <a:schemeClr val="tx1">
                    <a:lumMod val="85000"/>
                    <a:lumOff val="15000"/>
                  </a:schemeClr>
                </a:solidFill>
                <a:ea typeface="微软雅黑" panose="020B0503020204020204" pitchFamily="34" charset="-122"/>
              </a:rPr>
              <a:t>控件</a:t>
            </a:r>
          </a:p>
        </p:txBody>
      </p:sp>
      <p:cxnSp>
        <p:nvCxnSpPr>
          <p:cNvPr id="7" name="直接连接符 6"/>
          <p:cNvCxnSpPr/>
          <p:nvPr>
            <p:custDataLst>
              <p:tags r:id="rId3"/>
            </p:custDataLst>
          </p:nvPr>
        </p:nvCxnSpPr>
        <p:spPr>
          <a:xfrm>
            <a:off x="3059833"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036095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0" y="0"/>
            <a:ext cx="6697414" cy="573882"/>
          </a:xfrm>
          <a:prstGeom prst="rect">
            <a:avLst/>
          </a:prstGeom>
        </p:spPr>
        <p:txBody>
          <a:bodyPr lIns="91416" tIns="45708" rIns="91416" bIns="45708"/>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控件与属性</a:t>
            </a:r>
            <a:endParaRPr lang="zh-CN" altLang="en-US" dirty="0">
              <a:latin typeface="微软雅黑" pitchFamily="34" charset="-122"/>
              <a:ea typeface="微软雅黑" pitchFamily="34" charset="-122"/>
            </a:endParaRPr>
          </a:p>
        </p:txBody>
      </p:sp>
      <p:sp>
        <p:nvSpPr>
          <p:cNvPr id="9" name="矩形 8"/>
          <p:cNvSpPr/>
          <p:nvPr/>
        </p:nvSpPr>
        <p:spPr>
          <a:xfrm>
            <a:off x="251532" y="729019"/>
            <a:ext cx="1953217"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0" name="矩形 9"/>
          <p:cNvSpPr/>
          <p:nvPr/>
        </p:nvSpPr>
        <p:spPr>
          <a:xfrm>
            <a:off x="179512" y="1209537"/>
            <a:ext cx="2016224" cy="2308324"/>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控件主要用于界面布局，如分割容器、面板；</a:t>
            </a: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控件主要包括通用控件和</a:t>
            </a:r>
            <a:r>
              <a:rPr kumimoji="1" lang="en-US" altLang="zh-CN" sz="1200" dirty="0">
                <a:solidFill>
                  <a:srgbClr val="000000"/>
                </a:solidFill>
                <a:latin typeface="微软雅黑" panose="020B0503020204020204" pitchFamily="34" charset="-122"/>
                <a:ea typeface="微软雅黑" panose="020B0503020204020204" pitchFamily="34" charset="-122"/>
              </a:rPr>
              <a:t>HTML</a:t>
            </a:r>
            <a:r>
              <a:rPr kumimoji="1" lang="zh-CN" altLang="en-US" sz="1200" dirty="0">
                <a:solidFill>
                  <a:srgbClr val="000000"/>
                </a:solidFill>
                <a:latin typeface="微软雅黑" panose="020B0503020204020204" pitchFamily="34" charset="-122"/>
                <a:ea typeface="微软雅黑" panose="020B0503020204020204" pitchFamily="34" charset="-122"/>
              </a:rPr>
              <a:t>控件两类；</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不同控件，对应各自的属性；</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0" lvl="2" defTabSz="2044088">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配置简单、使用方便、展示美观；</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629213"/>
            <a:ext cx="6480720" cy="4030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AutoShape 8"/>
          <p:cNvSpPr>
            <a:spLocks noChangeArrowheads="1"/>
          </p:cNvSpPr>
          <p:nvPr/>
        </p:nvSpPr>
        <p:spPr bwMode="auto">
          <a:xfrm>
            <a:off x="3419884" y="1923678"/>
            <a:ext cx="941809" cy="360040"/>
          </a:xfrm>
          <a:prstGeom prst="wedgeRoundRectCallout">
            <a:avLst>
              <a:gd name="adj1" fmla="val -48375"/>
              <a:gd name="adj2" fmla="val -166125"/>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6" tIns="45708" rIns="91416" bIns="45708"/>
          <a:lstStyle/>
          <a:p>
            <a:pPr algn="ctr">
              <a:buFont typeface="Wingdings" pitchFamily="2" charset="2"/>
              <a:buNone/>
            </a:pPr>
            <a:r>
              <a:rPr lang="zh-CN" altLang="en-US" sz="1400" b="1" dirty="0">
                <a:solidFill>
                  <a:srgbClr val="FF0000"/>
                </a:solidFill>
                <a:latin typeface="Arial" pitchFamily="34" charset="0"/>
              </a:rPr>
              <a:t>面板</a:t>
            </a:r>
          </a:p>
        </p:txBody>
      </p:sp>
      <p:sp>
        <p:nvSpPr>
          <p:cNvPr id="13" name="AutoShape 8"/>
          <p:cNvSpPr>
            <a:spLocks noChangeArrowheads="1"/>
          </p:cNvSpPr>
          <p:nvPr/>
        </p:nvSpPr>
        <p:spPr bwMode="auto">
          <a:xfrm>
            <a:off x="4689522" y="1564755"/>
            <a:ext cx="941809" cy="360040"/>
          </a:xfrm>
          <a:prstGeom prst="wedgeRoundRectCallout">
            <a:avLst>
              <a:gd name="adj1" fmla="val -48375"/>
              <a:gd name="adj2" fmla="val -166125"/>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6" tIns="45708" rIns="91416" bIns="45708"/>
          <a:lstStyle/>
          <a:p>
            <a:pPr algn="ctr">
              <a:buFont typeface="Wingdings" pitchFamily="2" charset="2"/>
              <a:buNone/>
            </a:pPr>
            <a:r>
              <a:rPr lang="zh-CN" altLang="en-US" sz="1400" b="1" dirty="0">
                <a:solidFill>
                  <a:srgbClr val="FF0000"/>
                </a:solidFill>
                <a:latin typeface="Arial" pitchFamily="34" charset="0"/>
              </a:rPr>
              <a:t>分割容器</a:t>
            </a:r>
          </a:p>
        </p:txBody>
      </p:sp>
      <p:sp>
        <p:nvSpPr>
          <p:cNvPr id="15" name="AutoShape 8"/>
          <p:cNvSpPr>
            <a:spLocks noChangeArrowheads="1"/>
          </p:cNvSpPr>
          <p:nvPr/>
        </p:nvSpPr>
        <p:spPr bwMode="auto">
          <a:xfrm>
            <a:off x="7826273" y="1923678"/>
            <a:ext cx="941809" cy="360040"/>
          </a:xfrm>
          <a:prstGeom prst="wedgeRoundRectCallout">
            <a:avLst>
              <a:gd name="adj1" fmla="val -48375"/>
              <a:gd name="adj2" fmla="val -166125"/>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6" tIns="45708" rIns="91416" bIns="45708"/>
          <a:lstStyle/>
          <a:p>
            <a:pPr algn="ctr">
              <a:buFont typeface="Wingdings" pitchFamily="2" charset="2"/>
              <a:buNone/>
            </a:pPr>
            <a:r>
              <a:rPr lang="zh-CN" altLang="en-US" sz="1400" b="1" dirty="0">
                <a:solidFill>
                  <a:srgbClr val="FF0000"/>
                </a:solidFill>
                <a:latin typeface="Arial" pitchFamily="34" charset="0"/>
              </a:rPr>
              <a:t>页签</a:t>
            </a:r>
          </a:p>
        </p:txBody>
      </p:sp>
    </p:spTree>
    <p:extLst>
      <p:ext uri="{BB962C8B-B14F-4D97-AF65-F5344CB8AC3E}">
        <p14:creationId xmlns:p14="http://schemas.microsoft.com/office/powerpoint/2010/main" val="2286919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页签设置及效果展示</a:t>
            </a:r>
            <a:endParaRPr dirty="0">
              <a:latin typeface="微软雅黑" pitchFamily="34" charset="-122"/>
              <a:ea typeface="微软雅黑" pitchFamily="34" charset="-122"/>
            </a:endParaRPr>
          </a:p>
        </p:txBody>
      </p:sp>
      <p:sp>
        <p:nvSpPr>
          <p:cNvPr id="8" name="矩形 7"/>
          <p:cNvSpPr/>
          <p:nvPr/>
        </p:nvSpPr>
        <p:spPr>
          <a:xfrm>
            <a:off x="207641" y="612751"/>
            <a:ext cx="2420145"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9" name="矩形 8"/>
          <p:cNvSpPr/>
          <p:nvPr/>
        </p:nvSpPr>
        <p:spPr>
          <a:xfrm>
            <a:off x="135631" y="1059594"/>
            <a:ext cx="2564160" cy="2114425"/>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lang="zh-CN" altLang="en-US" sz="1200" dirty="0"/>
              <a:t>页签编辑；</a:t>
            </a:r>
            <a:endParaRPr lang="en-US" altLang="zh-CN" sz="1200" dirty="0"/>
          </a:p>
          <a:p>
            <a:pPr marL="171402" indent="-171402" defTabSz="2044088">
              <a:lnSpc>
                <a:spcPct val="90000"/>
              </a:lnSpc>
              <a:spcAft>
                <a:spcPct val="35000"/>
              </a:spcAft>
              <a:buFont typeface="Wingdings" pitchFamily="2" charset="2"/>
              <a:buChar char="Ø"/>
            </a:pPr>
            <a:r>
              <a:rPr lang="zh-CN" altLang="en-US" sz="1200" dirty="0"/>
              <a:t>选中页签右上角箭头，可添加、删除页签；</a:t>
            </a:r>
            <a:endParaRPr lang="en-US" altLang="zh-CN" sz="1200" dirty="0"/>
          </a:p>
          <a:p>
            <a:pPr marL="171402" indent="-171402" defTabSz="2044088">
              <a:lnSpc>
                <a:spcPct val="90000"/>
              </a:lnSpc>
              <a:spcAft>
                <a:spcPct val="35000"/>
              </a:spcAft>
              <a:buFont typeface="Arial" pitchFamily="34" charset="0"/>
              <a:buChar char="•"/>
            </a:pPr>
            <a:r>
              <a:rPr lang="zh-CN" altLang="zh-CN" sz="1200" dirty="0"/>
              <a:t>支持</a:t>
            </a:r>
            <a:r>
              <a:rPr lang="zh-CN" altLang="en-US" sz="1200" dirty="0"/>
              <a:t>切换</a:t>
            </a:r>
            <a:r>
              <a:rPr lang="zh-CN" altLang="zh-CN" sz="1200" dirty="0"/>
              <a:t>页签</a:t>
            </a:r>
            <a:r>
              <a:rPr lang="zh-CN" altLang="en-US" sz="1200" dirty="0"/>
              <a:t>不同的页，</a:t>
            </a:r>
            <a:r>
              <a:rPr lang="zh-CN" altLang="zh-CN" sz="1200" dirty="0"/>
              <a:t>添加字段或控件，实现对界面字段的分类。通常可设置与单据实体对应</a:t>
            </a:r>
            <a:r>
              <a:rPr lang="zh-CN" altLang="en-US" sz="1200" dirty="0"/>
              <a:t>；</a:t>
            </a:r>
            <a:endParaRPr lang="en-US" altLang="zh-CN" sz="1200" dirty="0"/>
          </a:p>
          <a:p>
            <a:pPr marL="171402" indent="-171402" defTabSz="2044088">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803" y="612759"/>
            <a:ext cx="6048673" cy="404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2662658"/>
            <a:ext cx="1447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612759"/>
            <a:ext cx="6120681" cy="404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703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印章设置及效果展示</a:t>
            </a:r>
            <a:endParaRPr dirty="0">
              <a:latin typeface="微软雅黑" pitchFamily="34" charset="-122"/>
              <a:ea typeface="微软雅黑" pitchFamily="34" charset="-122"/>
            </a:endParaRPr>
          </a:p>
        </p:txBody>
      </p:sp>
      <p:sp>
        <p:nvSpPr>
          <p:cNvPr id="8" name="矩形 7"/>
          <p:cNvSpPr/>
          <p:nvPr/>
        </p:nvSpPr>
        <p:spPr>
          <a:xfrm>
            <a:off x="207641" y="612751"/>
            <a:ext cx="2420145"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9" name="矩形 8"/>
          <p:cNvSpPr/>
          <p:nvPr/>
        </p:nvSpPr>
        <p:spPr>
          <a:xfrm>
            <a:off x="135631" y="1059583"/>
            <a:ext cx="2564160" cy="3615410"/>
          </a:xfrm>
          <a:prstGeom prst="rect">
            <a:avLst/>
          </a:prstGeom>
          <a:ln>
            <a:solidFill>
              <a:schemeClr val="accent1"/>
            </a:solidFill>
          </a:ln>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lang="zh-CN" altLang="en-US" sz="1100" dirty="0"/>
              <a:t>印章：操作后显示的标识；如，采购订单</a:t>
            </a:r>
            <a:r>
              <a:rPr lang="zh-CN" altLang="zh-CN" sz="1100" dirty="0"/>
              <a:t>审核后显示</a:t>
            </a:r>
            <a:r>
              <a:rPr lang="zh-CN" altLang="en-US" sz="1100" dirty="0"/>
              <a:t>“</a:t>
            </a:r>
            <a:r>
              <a:rPr lang="zh-CN" altLang="zh-CN" sz="1100" dirty="0"/>
              <a:t>审核</a:t>
            </a:r>
            <a:r>
              <a:rPr lang="zh-CN" altLang="en-US" sz="1100" dirty="0"/>
              <a:t>”标识；</a:t>
            </a:r>
            <a:endParaRPr lang="en-US" altLang="zh-CN" sz="1100" dirty="0"/>
          </a:p>
          <a:p>
            <a:pPr marL="171402" indent="-171402" defTabSz="2044088">
              <a:lnSpc>
                <a:spcPct val="90000"/>
              </a:lnSpc>
              <a:spcAft>
                <a:spcPct val="35000"/>
              </a:spcAft>
              <a:buFont typeface="Arial" pitchFamily="34" charset="0"/>
              <a:buChar char="•"/>
            </a:pPr>
            <a:endParaRPr lang="en-US" altLang="zh-CN" sz="1100" dirty="0"/>
          </a:p>
          <a:p>
            <a:pPr marL="171402" indent="-171402" defTabSz="2044088">
              <a:lnSpc>
                <a:spcPct val="90000"/>
              </a:lnSpc>
              <a:spcAft>
                <a:spcPct val="35000"/>
              </a:spcAft>
              <a:buFont typeface="Arial" pitchFamily="34" charset="0"/>
              <a:buChar char="•"/>
            </a:pPr>
            <a:r>
              <a:rPr lang="zh-CN" altLang="zh-CN" sz="1100" dirty="0"/>
              <a:t>增加自定义的图片</a:t>
            </a:r>
            <a:r>
              <a:rPr lang="zh-CN" altLang="en-US" sz="1100" dirty="0"/>
              <a:t>作印章，设置方式：</a:t>
            </a:r>
            <a:endParaRPr lang="en-US" altLang="zh-CN" sz="1100" dirty="0"/>
          </a:p>
          <a:p>
            <a:pPr marL="171402" indent="-171402" defTabSz="2044088">
              <a:lnSpc>
                <a:spcPct val="90000"/>
              </a:lnSpc>
              <a:spcAft>
                <a:spcPct val="35000"/>
              </a:spcAft>
              <a:buFont typeface="Wingdings" pitchFamily="2" charset="2"/>
              <a:buChar char="Ø"/>
            </a:pPr>
            <a:r>
              <a:rPr lang="zh-CN" altLang="zh-CN" sz="1100" dirty="0"/>
              <a:t>扩展</a:t>
            </a:r>
            <a:r>
              <a:rPr lang="zh-CN" altLang="en-US" sz="1100" dirty="0"/>
              <a:t>“图章设置”，</a:t>
            </a:r>
            <a:r>
              <a:rPr lang="zh-CN" altLang="zh-CN" sz="1100" dirty="0"/>
              <a:t>业务对象</a:t>
            </a:r>
            <a:r>
              <a:rPr lang="zh-CN" altLang="en-US" sz="1100" dirty="0"/>
              <a:t>；</a:t>
            </a:r>
            <a:endParaRPr lang="en-US" altLang="zh-CN" sz="1100" dirty="0"/>
          </a:p>
          <a:p>
            <a:pPr marL="171402" indent="-171402" defTabSz="2044088">
              <a:lnSpc>
                <a:spcPct val="90000"/>
              </a:lnSpc>
              <a:spcAft>
                <a:spcPct val="35000"/>
              </a:spcAft>
              <a:buFont typeface="Wingdings" pitchFamily="2" charset="2"/>
              <a:buChar char="Ø"/>
            </a:pPr>
            <a:r>
              <a:rPr lang="zh-CN" altLang="zh-CN" sz="1100" dirty="0"/>
              <a:t>修改</a:t>
            </a:r>
            <a:r>
              <a:rPr lang="zh-CN" altLang="en-US" sz="1100" dirty="0"/>
              <a:t>“</a:t>
            </a:r>
            <a:r>
              <a:rPr lang="zh-CN" altLang="zh-CN" sz="1100" dirty="0"/>
              <a:t>图片</a:t>
            </a:r>
            <a:r>
              <a:rPr lang="zh-CN" altLang="en-US" sz="1100" dirty="0"/>
              <a:t>”</a:t>
            </a:r>
            <a:r>
              <a:rPr lang="zh-CN" altLang="zh-CN" sz="1100" dirty="0"/>
              <a:t>字段绑定的枚举属性业务对象</a:t>
            </a:r>
            <a:r>
              <a:rPr lang="zh-CN" altLang="en-US" sz="1100" dirty="0"/>
              <a:t>；</a:t>
            </a:r>
            <a:endParaRPr lang="en-US" altLang="zh-CN" sz="1100" dirty="0"/>
          </a:p>
          <a:p>
            <a:pPr marL="171402" indent="-171402">
              <a:buFont typeface="Wingdings" pitchFamily="2" charset="2"/>
              <a:buChar char="Ø"/>
            </a:pPr>
            <a:r>
              <a:rPr lang="zh-CN" altLang="zh-CN" sz="1100" dirty="0"/>
              <a:t>新增枚举项，值是图片的文件名</a:t>
            </a:r>
            <a:r>
              <a:rPr lang="zh-CN" altLang="en-US" sz="1100" dirty="0"/>
              <a:t>；</a:t>
            </a:r>
            <a:endParaRPr lang="en-US" altLang="zh-CN" sz="1100" dirty="0"/>
          </a:p>
          <a:p>
            <a:pPr marL="228528" indent="-228528">
              <a:buFont typeface="+mj-ea"/>
              <a:buAutoNum type="circleNumDbPlain"/>
            </a:pPr>
            <a:r>
              <a:rPr lang="zh-CN" altLang="zh-CN" sz="1100" dirty="0"/>
              <a:t>所使用的图片的文件名必须命名为如</a:t>
            </a:r>
            <a:r>
              <a:rPr lang="en-US" altLang="zh-CN" sz="1100" dirty="0"/>
              <a:t> test_2052.png </a:t>
            </a:r>
            <a:r>
              <a:rPr lang="zh-CN" altLang="zh-CN" sz="1100" dirty="0"/>
              <a:t>这样的形式</a:t>
            </a:r>
            <a:r>
              <a:rPr lang="zh-CN" altLang="en-US" sz="1100" dirty="0"/>
              <a:t>；</a:t>
            </a:r>
            <a:endParaRPr lang="en-US" altLang="zh-CN" sz="1100" dirty="0"/>
          </a:p>
          <a:p>
            <a:pPr marL="228528" indent="-228528">
              <a:buFont typeface="+mj-ea"/>
              <a:buAutoNum type="circleNumDbPlain"/>
            </a:pPr>
            <a:r>
              <a:rPr lang="zh-CN" altLang="en-US" sz="1100" dirty="0"/>
              <a:t>图片必须</a:t>
            </a:r>
            <a:r>
              <a:rPr lang="zh-CN" altLang="zh-CN" sz="1100" dirty="0"/>
              <a:t>存储在服务器的</a:t>
            </a:r>
            <a:r>
              <a:rPr lang="en-US" altLang="zh-CN" sz="1100" dirty="0"/>
              <a:t>K3Cloud\</a:t>
            </a:r>
            <a:r>
              <a:rPr lang="en-US" altLang="zh-CN" sz="1100" dirty="0" err="1"/>
              <a:t>WebSite</a:t>
            </a:r>
            <a:r>
              <a:rPr lang="en-US" altLang="zh-CN" sz="1100" dirty="0"/>
              <a:t>\images\biz\default\Common\</a:t>
            </a:r>
            <a:r>
              <a:rPr lang="en-US" altLang="zh-CN" sz="1100" dirty="0" err="1"/>
              <a:t>WaterMarks</a:t>
            </a:r>
            <a:r>
              <a:rPr lang="zh-CN" altLang="zh-CN" sz="1100" dirty="0"/>
              <a:t>目录下面</a:t>
            </a:r>
            <a:r>
              <a:rPr lang="zh-CN" altLang="en-US" sz="1100" dirty="0"/>
              <a:t>；</a:t>
            </a:r>
            <a:endParaRPr lang="en-US" altLang="zh-CN" sz="1100" dirty="0"/>
          </a:p>
          <a:p>
            <a:pPr marL="171402" indent="-171402">
              <a:buFont typeface="Wingdings" pitchFamily="2" charset="2"/>
              <a:buChar char="Ø"/>
            </a:pPr>
            <a:r>
              <a:rPr lang="zh-CN" altLang="en-US" sz="1100" dirty="0"/>
              <a:t>扩展采购订单，修改</a:t>
            </a:r>
            <a:r>
              <a:rPr lang="zh-CN" altLang="zh-CN" sz="1100" dirty="0"/>
              <a:t>印章控件，进行图案设置</a:t>
            </a:r>
            <a:endParaRPr lang="en-US" altLang="zh-CN" sz="1100" dirty="0"/>
          </a:p>
          <a:p>
            <a:pPr marL="171402" indent="-171402">
              <a:buFont typeface="Wingdings" pitchFamily="2" charset="2"/>
              <a:buChar char="Ø"/>
            </a:pPr>
            <a:r>
              <a:rPr lang="zh-CN" altLang="en-US" sz="1100" dirty="0"/>
              <a:t>运行效果</a:t>
            </a:r>
            <a:endParaRPr lang="en-US" altLang="zh-CN" sz="1100" dirty="0"/>
          </a:p>
          <a:p>
            <a:pPr marL="171402" indent="-171402" defTabSz="2044088">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245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982"/>
          <a:stretch/>
        </p:blipFill>
        <p:spPr bwMode="auto">
          <a:xfrm>
            <a:off x="2768338" y="585806"/>
            <a:ext cx="6264697" cy="383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338" y="585817"/>
            <a:ext cx="2088233" cy="412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393" y="621553"/>
            <a:ext cx="2073399" cy="4161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0775" y="606666"/>
            <a:ext cx="2304256" cy="41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8327" y="822691"/>
            <a:ext cx="6336705" cy="419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4"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t="6998"/>
          <a:stretch/>
        </p:blipFill>
        <p:spPr bwMode="auto">
          <a:xfrm>
            <a:off x="2771800" y="606666"/>
            <a:ext cx="6336704" cy="3836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735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5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5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1000"/>
                                        <p:tgtEl>
                                          <p:spTgt spid="9">
                                            <p:txEl>
                                              <p:pRg st="6" end="6"/>
                                            </p:txEl>
                                          </p:spTgt>
                                        </p:tgtEl>
                                      </p:cBhvr>
                                    </p:animEffect>
                                    <p:anim calcmode="lin" valueType="num">
                                      <p:cBhvr>
                                        <p:cTn id="36"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1000"/>
                                        <p:tgtEl>
                                          <p:spTgt spid="9">
                                            <p:txEl>
                                              <p:pRg st="7" end="7"/>
                                            </p:txEl>
                                          </p:spTgt>
                                        </p:tgtEl>
                                      </p:cBhvr>
                                    </p:animEffect>
                                    <p:anim calcmode="lin" valueType="num">
                                      <p:cBhvr>
                                        <p:cTn id="43"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58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8" y="928057"/>
            <a:ext cx="1863328" cy="4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flipH="1">
            <a:off x="2325476" y="1019883"/>
            <a:ext cx="14288" cy="3640099"/>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3"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29" y="1394748"/>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29" y="1875595"/>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29" y="2355726"/>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3" name="矩形 12"/>
          <p:cNvSpPr/>
          <p:nvPr>
            <p:custDataLst>
              <p:tags r:id="rId8"/>
            </p:custDataLst>
          </p:nvPr>
        </p:nvSpPr>
        <p:spPr>
          <a:xfrm>
            <a:off x="2354092" y="1457177"/>
            <a:ext cx="2700078"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en-US" altLang="zh-CN" sz="1200" b="1" kern="0" dirty="0" smtClean="0">
                <a:solidFill>
                  <a:srgbClr val="FFFFFF"/>
                </a:solidFill>
                <a:latin typeface="+mj-ea"/>
                <a:cs typeface="Arial" panose="020B0604020202020204" pitchFamily="34" charset="0"/>
              </a:rPr>
              <a:t>BOS</a:t>
            </a:r>
            <a:r>
              <a:rPr lang="zh-CN" altLang="en-US" sz="1200" b="1" kern="0" dirty="0" smtClean="0">
                <a:solidFill>
                  <a:srgbClr val="FFFFFF"/>
                </a:solidFill>
                <a:latin typeface="+mj-ea"/>
                <a:cs typeface="Arial" panose="020B0604020202020204" pitchFamily="34" charset="0"/>
              </a:rPr>
              <a:t>登录</a:t>
            </a:r>
            <a:endParaRPr lang="en-US" sz="1200" b="1" kern="0" dirty="0">
              <a:solidFill>
                <a:srgbClr val="FFFFFF"/>
              </a:solidFill>
              <a:latin typeface="+mj-ea"/>
              <a:cs typeface="Arial" panose="020B0604020202020204" pitchFamily="34" charset="0"/>
            </a:endParaRPr>
          </a:p>
        </p:txBody>
      </p:sp>
      <p:sp>
        <p:nvSpPr>
          <p:cNvPr id="14" name="矩形 13"/>
          <p:cNvSpPr/>
          <p:nvPr>
            <p:custDataLst>
              <p:tags r:id="rId9"/>
            </p:custDataLst>
          </p:nvPr>
        </p:nvSpPr>
        <p:spPr>
          <a:xfrm>
            <a:off x="2354104" y="1941503"/>
            <a:ext cx="3009427"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defRPr/>
            </a:pPr>
            <a:r>
              <a:rPr lang="zh-CN" altLang="en-US" sz="1200" b="1" kern="0" dirty="0" smtClean="0">
                <a:solidFill>
                  <a:srgbClr val="FFFFFF"/>
                </a:solidFill>
                <a:latin typeface="+mj-ea"/>
                <a:cs typeface="Arial" panose="020B0604020202020204" pitchFamily="34" charset="0"/>
              </a:rPr>
              <a:t>创建</a:t>
            </a:r>
            <a:r>
              <a:rPr lang="zh-CN" altLang="en-US" sz="1200" b="1" kern="0" dirty="0">
                <a:solidFill>
                  <a:srgbClr val="FFFFFF"/>
                </a:solidFill>
                <a:latin typeface="+mj-ea"/>
                <a:cs typeface="Arial" panose="020B0604020202020204" pitchFamily="34" charset="0"/>
              </a:rPr>
              <a:t>业务</a:t>
            </a:r>
            <a:r>
              <a:rPr lang="zh-CN" altLang="en-US" sz="1200" b="1" kern="0" dirty="0" smtClean="0">
                <a:solidFill>
                  <a:srgbClr val="FFFFFF"/>
                </a:solidFill>
                <a:latin typeface="+mj-ea"/>
                <a:cs typeface="Arial" panose="020B0604020202020204" pitchFamily="34" charset="0"/>
              </a:rPr>
              <a:t>对象</a:t>
            </a:r>
            <a:endParaRPr lang="en-US" altLang="zh-CN" sz="1200" b="1" kern="0" dirty="0">
              <a:solidFill>
                <a:srgbClr val="FFFFFF"/>
              </a:solidFill>
              <a:latin typeface="+mj-ea"/>
              <a:cs typeface="Arial" panose="020B0604020202020204" pitchFamily="34" charset="0"/>
            </a:endParaRPr>
          </a:p>
        </p:txBody>
      </p:sp>
      <p:sp>
        <p:nvSpPr>
          <p:cNvPr id="15" name="矩形 14"/>
          <p:cNvSpPr/>
          <p:nvPr>
            <p:custDataLst>
              <p:tags r:id="rId10"/>
            </p:custDataLst>
          </p:nvPr>
        </p:nvSpPr>
        <p:spPr>
          <a:xfrm>
            <a:off x="2354094" y="2423923"/>
            <a:ext cx="3264976"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defRPr/>
            </a:pPr>
            <a:r>
              <a:rPr lang="zh-CN" altLang="en-US" sz="1200" b="1" kern="0" dirty="0" smtClean="0">
                <a:solidFill>
                  <a:srgbClr val="FFFFFF"/>
                </a:solidFill>
                <a:latin typeface="+mj-ea"/>
                <a:cs typeface="Arial" panose="020B0604020202020204" pitchFamily="34" charset="0"/>
              </a:rPr>
              <a:t>页面布局、字段和控件</a:t>
            </a:r>
            <a:endParaRPr lang="en-US" altLang="zh-CN" sz="1200" b="1" kern="0" dirty="0">
              <a:solidFill>
                <a:srgbClr val="FFFFFF"/>
              </a:solidFill>
              <a:latin typeface="+mj-ea"/>
              <a:ea typeface="+mj-ea"/>
              <a:cs typeface="Arial" panose="020B0604020202020204" pitchFamily="34" charset="0"/>
            </a:endParaRPr>
          </a:p>
        </p:txBody>
      </p:sp>
      <p:sp>
        <p:nvSpPr>
          <p:cNvPr id="11" name="矩形 10"/>
          <p:cNvSpPr/>
          <p:nvPr>
            <p:custDataLst>
              <p:tags r:id="rId11"/>
            </p:custDataLst>
          </p:nvPr>
        </p:nvSpPr>
        <p:spPr>
          <a:xfrm>
            <a:off x="2354094" y="2937920"/>
            <a:ext cx="3586060" cy="323850"/>
          </a:xfrm>
          <a:prstGeom prst="rect">
            <a:avLst/>
          </a:prstGeom>
          <a:solidFill>
            <a:srgbClr val="FF9900"/>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ea typeface="+mj-ea"/>
                <a:cs typeface="Arial" panose="020B0604020202020204" pitchFamily="34" charset="0"/>
              </a:rPr>
              <a:t>单据设置</a:t>
            </a:r>
            <a:endParaRPr lang="en-US" altLang="zh-CN" sz="1200" b="1" kern="0" dirty="0">
              <a:solidFill>
                <a:srgbClr val="FFFFFF"/>
              </a:solidFill>
              <a:latin typeface="+mj-ea"/>
              <a:ea typeface="+mj-ea"/>
              <a:cs typeface="Arial" panose="020B0604020202020204" pitchFamily="34" charset="0"/>
            </a:endParaRPr>
          </a:p>
        </p:txBody>
      </p:sp>
      <p:sp>
        <p:nvSpPr>
          <p:cNvPr id="12" name="TextBox 35"/>
          <p:cNvSpPr txBox="1"/>
          <p:nvPr>
            <p:custDataLst>
              <p:tags r:id="rId12"/>
            </p:custDataLst>
          </p:nvPr>
        </p:nvSpPr>
        <p:spPr>
          <a:xfrm>
            <a:off x="1798029" y="285978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
        <p:nvSpPr>
          <p:cNvPr id="16" name="矩形 15"/>
          <p:cNvSpPr/>
          <p:nvPr>
            <p:custDataLst>
              <p:tags r:id="rId13"/>
            </p:custDataLst>
          </p:nvPr>
        </p:nvSpPr>
        <p:spPr>
          <a:xfrm>
            <a:off x="2354092" y="3441976"/>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发布与部署</a:t>
            </a:r>
            <a:endParaRPr lang="en-US" altLang="zh-CN" sz="1200" b="1" kern="0" dirty="0">
              <a:solidFill>
                <a:srgbClr val="FFFFFF"/>
              </a:solidFill>
              <a:latin typeface="+mj-ea"/>
              <a:cs typeface="Arial" panose="020B0604020202020204" pitchFamily="34" charset="0"/>
            </a:endParaRPr>
          </a:p>
        </p:txBody>
      </p:sp>
      <p:sp>
        <p:nvSpPr>
          <p:cNvPr id="17" name="TextBox 35"/>
          <p:cNvSpPr txBox="1"/>
          <p:nvPr>
            <p:custDataLst>
              <p:tags r:id="rId14"/>
            </p:custDataLst>
          </p:nvPr>
        </p:nvSpPr>
        <p:spPr>
          <a:xfrm>
            <a:off x="1798027" y="3363838"/>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8" name="矩形 17"/>
          <p:cNvSpPr/>
          <p:nvPr>
            <p:custDataLst>
              <p:tags r:id="rId15"/>
            </p:custDataLst>
          </p:nvPr>
        </p:nvSpPr>
        <p:spPr>
          <a:xfrm>
            <a:off x="2354094" y="394603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常用功能</a:t>
            </a:r>
            <a:endParaRPr lang="en-US" altLang="zh-CN" sz="1200" b="1" kern="0" dirty="0">
              <a:solidFill>
                <a:srgbClr val="FFFFFF"/>
              </a:solidFill>
              <a:latin typeface="+mj-ea"/>
              <a:cs typeface="Arial" panose="020B0604020202020204" pitchFamily="34" charset="0"/>
            </a:endParaRPr>
          </a:p>
        </p:txBody>
      </p:sp>
      <p:sp>
        <p:nvSpPr>
          <p:cNvPr id="25" name="TextBox 35"/>
          <p:cNvSpPr txBox="1"/>
          <p:nvPr>
            <p:custDataLst>
              <p:tags r:id="rId16"/>
            </p:custDataLst>
          </p:nvPr>
        </p:nvSpPr>
        <p:spPr>
          <a:xfrm>
            <a:off x="1798029" y="3867894"/>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06</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17"/>
            </p:custDataLst>
          </p:nvPr>
        </p:nvSpPr>
        <p:spPr>
          <a:xfrm>
            <a:off x="2354091" y="438849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a:solidFill>
                  <a:srgbClr val="FFFFFF"/>
                </a:solidFill>
                <a:latin typeface="+mj-ea"/>
                <a:cs typeface="Arial" panose="020B0604020202020204" pitchFamily="34" charset="0"/>
              </a:rPr>
              <a:t>平台案例</a:t>
            </a:r>
            <a:endParaRPr lang="en-US" altLang="zh-CN" sz="1200" b="1" kern="0" dirty="0">
              <a:solidFill>
                <a:srgbClr val="FFFFFF"/>
              </a:solidFill>
              <a:latin typeface="+mj-ea"/>
              <a:cs typeface="Arial" panose="020B0604020202020204" pitchFamily="34" charset="0"/>
            </a:endParaRPr>
          </a:p>
        </p:txBody>
      </p:sp>
      <p:sp>
        <p:nvSpPr>
          <p:cNvPr id="27" name="TextBox 35"/>
          <p:cNvSpPr txBox="1"/>
          <p:nvPr>
            <p:custDataLst>
              <p:tags r:id="rId18"/>
            </p:custDataLst>
          </p:nvPr>
        </p:nvSpPr>
        <p:spPr>
          <a:xfrm>
            <a:off x="1798026" y="429994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Tree>
    <p:custDataLst>
      <p:tags r:id="rId1"/>
    </p:custDataLst>
    <p:extLst>
      <p:ext uri="{BB962C8B-B14F-4D97-AF65-F5344CB8AC3E}">
        <p14:creationId xmlns:p14="http://schemas.microsoft.com/office/powerpoint/2010/main" val="40054258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0" y="0"/>
            <a:ext cx="6697414" cy="573882"/>
          </a:xfrm>
          <a:prstGeom prst="rect">
            <a:avLst/>
          </a:prstGeom>
        </p:spPr>
        <p:txBody>
          <a:bodyPr lIns="91416" tIns="45708" rIns="91416" bIns="45708"/>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单据设置</a:t>
            </a:r>
            <a:endParaRPr lang="zh-CN" altLang="en-US" dirty="0">
              <a:latin typeface="微软雅黑" pitchFamily="34" charset="-122"/>
              <a:ea typeface="微软雅黑" pitchFamily="34" charset="-122"/>
            </a:endParaRPr>
          </a:p>
        </p:txBody>
      </p:sp>
      <p:sp>
        <p:nvSpPr>
          <p:cNvPr id="9" name="矩形 8"/>
          <p:cNvSpPr/>
          <p:nvPr/>
        </p:nvSpPr>
        <p:spPr>
          <a:xfrm>
            <a:off x="251532" y="729019"/>
            <a:ext cx="1953217"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0" name="矩形 9"/>
          <p:cNvSpPr/>
          <p:nvPr/>
        </p:nvSpPr>
        <p:spPr>
          <a:xfrm>
            <a:off x="179512" y="1209548"/>
            <a:ext cx="2016224" cy="1745093"/>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单据 </a:t>
            </a:r>
            <a:r>
              <a:rPr kumimoji="1" lang="en-US" altLang="zh-CN" sz="1200" dirty="0">
                <a:solidFill>
                  <a:srgbClr val="000000"/>
                </a:solidFill>
                <a:latin typeface="微软雅黑" panose="020B0503020204020204" pitchFamily="34" charset="-122"/>
                <a:ea typeface="微软雅黑" panose="020B0503020204020204" pitchFamily="34" charset="-122"/>
              </a:rPr>
              <a:t>= </a:t>
            </a:r>
            <a:r>
              <a:rPr kumimoji="1" lang="zh-CN" altLang="en-US" sz="1200" dirty="0">
                <a:solidFill>
                  <a:srgbClr val="000000"/>
                </a:solidFill>
                <a:latin typeface="微软雅黑" panose="020B0503020204020204" pitchFamily="34" charset="-122"/>
                <a:ea typeface="微软雅黑" panose="020B0503020204020204" pitchFamily="34" charset="-122"/>
              </a:rPr>
              <a:t>字段 </a:t>
            </a:r>
            <a:r>
              <a:rPr kumimoji="1" lang="en-US" altLang="zh-CN" sz="1200" dirty="0">
                <a:solidFill>
                  <a:srgbClr val="000000"/>
                </a:solidFill>
                <a:latin typeface="微软雅黑" panose="020B0503020204020204" pitchFamily="34" charset="-122"/>
                <a:ea typeface="微软雅黑" panose="020B0503020204020204" pitchFamily="34" charset="-122"/>
              </a:rPr>
              <a:t>+ </a:t>
            </a:r>
            <a:r>
              <a:rPr kumimoji="1" lang="zh-CN" altLang="en-US" sz="1200" dirty="0">
                <a:solidFill>
                  <a:srgbClr val="000000"/>
                </a:solidFill>
                <a:latin typeface="微软雅黑" panose="020B0503020204020204" pitchFamily="34" charset="-122"/>
                <a:ea typeface="微软雅黑" panose="020B0503020204020204" pitchFamily="34" charset="-122"/>
              </a:rPr>
              <a:t>单据设置；</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这里介绍</a:t>
            </a:r>
            <a:r>
              <a:rPr kumimoji="1" lang="en-US" altLang="zh-CN" sz="1200" dirty="0">
                <a:solidFill>
                  <a:srgbClr val="000000"/>
                </a:solidFill>
                <a:latin typeface="微软雅黑" panose="020B0503020204020204" pitchFamily="34" charset="-122"/>
                <a:ea typeface="微软雅黑" panose="020B0503020204020204" pitchFamily="34" charset="-122"/>
              </a:rPr>
              <a:t>8</a:t>
            </a:r>
            <a:r>
              <a:rPr kumimoji="1" lang="zh-CN" altLang="en-US" sz="1200" dirty="0">
                <a:solidFill>
                  <a:srgbClr val="000000"/>
                </a:solidFill>
                <a:latin typeface="微软雅黑" panose="020B0503020204020204" pitchFamily="34" charset="-122"/>
                <a:ea typeface="微软雅黑" panose="020B0503020204020204" pitchFamily="34" charset="-122"/>
              </a:rPr>
              <a:t>种常用的设置；</a:t>
            </a:r>
          </a:p>
          <a:p>
            <a:pPr marL="0" lvl="2" defTabSz="2044088">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配置简单、功能强大；</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2555778" y="775899"/>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latin typeface="微软雅黑" panose="020B0503020204020204" pitchFamily="34" charset="-122"/>
                <a:ea typeface="微软雅黑" panose="020B0503020204020204" pitchFamily="34" charset="-122"/>
              </a:rPr>
              <a:t>编码规则：提供</a:t>
            </a:r>
            <a:r>
              <a:rPr lang="zh-CN" altLang="zh-CN" sz="1400" dirty="0">
                <a:solidFill>
                  <a:schemeClr val="tx1"/>
                </a:solidFill>
              </a:rPr>
              <a:t>设置业务对象的单据编号生成规则</a:t>
            </a:r>
            <a:endParaRPr kumimoji="1" lang="zh-CN" altLang="en-US" sz="1400" dirty="0">
              <a:solidFill>
                <a:schemeClr val="tx1"/>
              </a:solidFill>
            </a:endParaRPr>
          </a:p>
        </p:txBody>
      </p:sp>
      <p:sp>
        <p:nvSpPr>
          <p:cNvPr id="14" name="圆角矩形 13"/>
          <p:cNvSpPr/>
          <p:nvPr/>
        </p:nvSpPr>
        <p:spPr>
          <a:xfrm>
            <a:off x="2555778" y="1288341"/>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操作列表：提供单据、单据体、列表上用到的所有操作集</a:t>
            </a:r>
          </a:p>
        </p:txBody>
      </p:sp>
      <p:sp>
        <p:nvSpPr>
          <p:cNvPr id="16" name="圆角矩形 15"/>
          <p:cNvSpPr/>
          <p:nvPr/>
        </p:nvSpPr>
        <p:spPr>
          <a:xfrm>
            <a:off x="2555778" y="1788414"/>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定义事件：在“操作”的点击事件上，定义需要做的事件</a:t>
            </a:r>
          </a:p>
        </p:txBody>
      </p:sp>
      <p:sp>
        <p:nvSpPr>
          <p:cNvPr id="17" name="圆角矩形 16"/>
          <p:cNvSpPr/>
          <p:nvPr/>
        </p:nvSpPr>
        <p:spPr>
          <a:xfrm>
            <a:off x="2564979" y="2837540"/>
            <a:ext cx="5760640" cy="414913"/>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网络控制：</a:t>
            </a:r>
            <a:r>
              <a:rPr lang="zh-CN" altLang="zh-CN" sz="1400" dirty="0">
                <a:solidFill>
                  <a:schemeClr val="tx1"/>
                </a:solidFill>
              </a:rPr>
              <a:t>保证系统的性能以及数据的正确性和独立性</a:t>
            </a:r>
            <a:endParaRPr kumimoji="1" lang="zh-CN" altLang="en-US" sz="1400" dirty="0">
              <a:solidFill>
                <a:schemeClr val="tx1"/>
              </a:solidFill>
            </a:endParaRPr>
          </a:p>
        </p:txBody>
      </p:sp>
      <p:sp>
        <p:nvSpPr>
          <p:cNvPr id="18" name="圆角矩形 17"/>
          <p:cNvSpPr/>
          <p:nvPr/>
        </p:nvSpPr>
        <p:spPr>
          <a:xfrm>
            <a:off x="2569197" y="3347324"/>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定义插件：提供配置二开插件的借口</a:t>
            </a:r>
          </a:p>
        </p:txBody>
      </p:sp>
      <p:sp>
        <p:nvSpPr>
          <p:cNvPr id="19" name="圆角矩形 18"/>
          <p:cNvSpPr/>
          <p:nvPr/>
        </p:nvSpPr>
        <p:spPr>
          <a:xfrm>
            <a:off x="2569197" y="3852704"/>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表单服务：实体服务规则提供大量的表单服务；</a:t>
            </a:r>
          </a:p>
        </p:txBody>
      </p:sp>
      <p:sp>
        <p:nvSpPr>
          <p:cNvPr id="20" name="圆角矩形 19"/>
          <p:cNvSpPr/>
          <p:nvPr/>
        </p:nvSpPr>
        <p:spPr>
          <a:xfrm>
            <a:off x="2569197" y="4341545"/>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单据视图：提供对字段的隐藏和锁定性分别控制的功能；</a:t>
            </a:r>
          </a:p>
        </p:txBody>
      </p:sp>
      <p:sp>
        <p:nvSpPr>
          <p:cNvPr id="21" name="圆角矩形 20"/>
          <p:cNvSpPr/>
          <p:nvPr/>
        </p:nvSpPr>
        <p:spPr>
          <a:xfrm>
            <a:off x="2536752" y="2302949"/>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单据状态：</a:t>
            </a:r>
            <a:r>
              <a:rPr lang="zh-CN" altLang="zh-CN" sz="1400" dirty="0">
                <a:solidFill>
                  <a:schemeClr val="tx1"/>
                </a:solidFill>
              </a:rPr>
              <a:t>提供单据状态的维护功能，</a:t>
            </a:r>
            <a:r>
              <a:rPr lang="zh-CN" altLang="en-US" sz="1400" dirty="0">
                <a:solidFill>
                  <a:schemeClr val="tx1"/>
                </a:solidFill>
              </a:rPr>
              <a:t>和</a:t>
            </a:r>
            <a:r>
              <a:rPr lang="zh-CN" altLang="zh-CN" sz="1400" dirty="0">
                <a:solidFill>
                  <a:schemeClr val="tx1"/>
                </a:solidFill>
              </a:rPr>
              <a:t>状态下的字段控制及菜单控制</a:t>
            </a:r>
            <a:endParaRPr kumimoji="1" lang="zh-CN" altLang="en-US" sz="1400" dirty="0">
              <a:solidFill>
                <a:schemeClr val="tx1"/>
              </a:solidFill>
            </a:endParaRPr>
          </a:p>
        </p:txBody>
      </p:sp>
    </p:spTree>
    <p:extLst>
      <p:ext uri="{BB962C8B-B14F-4D97-AF65-F5344CB8AC3E}">
        <p14:creationId xmlns:p14="http://schemas.microsoft.com/office/powerpoint/2010/main" val="4220428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32" y="729019"/>
            <a:ext cx="1953217"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2" y="1275607"/>
            <a:ext cx="2016224" cy="2576090"/>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提供多种类型的编码元素；</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支持编码依据控制流水号；</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支持多套编码规则；</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提供补号功能；</a:t>
            </a: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按编码规则生成单据编码；</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6" y="729019"/>
            <a:ext cx="6611192" cy="321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编码规则</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69402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9"/>
            <a:ext cx="2302006"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2" y="1275608"/>
            <a:ext cx="2376264" cy="3665619"/>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系统内置</a:t>
            </a:r>
            <a:r>
              <a:rPr lang="en-US" altLang="zh-CN" sz="1200" dirty="0">
                <a:latin typeface="微软雅黑" pitchFamily="34" charset="-122"/>
                <a:ea typeface="微软雅黑" pitchFamily="34" charset="-122"/>
              </a:rPr>
              <a:t>160</a:t>
            </a:r>
            <a:r>
              <a:rPr lang="zh-CN" altLang="en-US" sz="1200" dirty="0">
                <a:latin typeface="微软雅黑" pitchFamily="34" charset="-122"/>
                <a:ea typeface="微软雅黑" pitchFamily="34" charset="-122"/>
              </a:rPr>
              <a:t>多种操作；</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支持菜单集合、列表菜单、菜单集合（单据体），实现菜单编辑；</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可见性、可用性，定义了不同业务场景下不同使用效果；</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空操作，更方便的自定义操作</a:t>
            </a:r>
            <a:endParaRPr lang="en-US" altLang="zh-CN" sz="1200" dirty="0">
              <a:latin typeface="微软雅黑" pitchFamily="34" charset="-122"/>
              <a:ea typeface="微软雅黑" pitchFamily="34" charset="-122"/>
            </a:endParaRPr>
          </a:p>
          <a:p>
            <a:pPr defTabSz="2044088">
              <a:lnSpc>
                <a:spcPct val="90000"/>
              </a:lnSpc>
              <a:spcAft>
                <a:spcPct val="35000"/>
              </a:spcAft>
            </a:pP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配置简单；</a:t>
            </a:r>
            <a:endParaRPr lang="en-US" altLang="zh-CN" sz="1200" dirty="0">
              <a:latin typeface="微软雅黑" pitchFamily="34" charset="-122"/>
              <a:ea typeface="微软雅黑" pitchFamily="34" charset="-122"/>
            </a:endParaRPr>
          </a:p>
          <a:p>
            <a:pPr marL="285666"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操作事件丰富；</a:t>
            </a:r>
            <a:endParaRPr lang="en-US" altLang="zh-CN" sz="1200" dirty="0">
              <a:latin typeface="微软雅黑" pitchFamily="34" charset="-122"/>
              <a:ea typeface="微软雅黑"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itchFamily="34" charset="-122"/>
                <a:ea typeface="微软雅黑" pitchFamily="34" charset="-122"/>
              </a:rPr>
              <a:t>个性化设置更方便</a:t>
            </a:r>
          </a:p>
          <a:p>
            <a:pPr marL="285666" indent="-285666" defTabSz="2044088">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9"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操作列表</a:t>
            </a:r>
            <a:endParaRPr lang="zh-CN" altLang="en-US" dirty="0">
              <a:latin typeface="微软雅黑" pitchFamily="34" charset="-122"/>
              <a:ea typeface="微软雅黑" pitchFamily="34" charset="-122"/>
            </a:endParaRP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571972"/>
            <a:ext cx="2088232" cy="4051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257" y="564368"/>
            <a:ext cx="2088231" cy="287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637286"/>
            <a:ext cx="1925340" cy="321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312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3" y="701774"/>
            <a:ext cx="63150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标题 2"/>
          <p:cNvSpPr>
            <a:spLocks noGrp="1"/>
          </p:cNvSpPr>
          <p:nvPr>
            <p:ph type="title"/>
          </p:nvPr>
        </p:nvSpPr>
        <p:spPr/>
        <p:txBody>
          <a:bodyPr/>
          <a:lstStyle/>
          <a:p>
            <a:r>
              <a:rPr lang="en-US" altLang="zh-CN" sz="2000" spc="300" dirty="0">
                <a:solidFill>
                  <a:schemeClr val="tx1">
                    <a:lumMod val="85000"/>
                    <a:lumOff val="15000"/>
                  </a:schemeClr>
                </a:solidFill>
                <a:ea typeface="微软雅黑" panose="020B0503020204020204" pitchFamily="34" charset="-122"/>
              </a:rPr>
              <a:t>BOS IDE</a:t>
            </a:r>
            <a:r>
              <a:rPr lang="zh-CN" altLang="en-US" sz="2000" spc="300" dirty="0">
                <a:solidFill>
                  <a:schemeClr val="tx1">
                    <a:lumMod val="85000"/>
                    <a:lumOff val="15000"/>
                  </a:schemeClr>
                </a:solidFill>
                <a:ea typeface="微软雅黑" panose="020B0503020204020204" pitchFamily="34" charset="-122"/>
              </a:rPr>
              <a:t>登录</a:t>
            </a:r>
            <a:endParaRPr dirty="0">
              <a:latin typeface="微软雅黑" pitchFamily="34" charset="-122"/>
              <a:ea typeface="微软雅黑" pitchFamily="34" charset="-122"/>
            </a:endParaRPr>
          </a:p>
        </p:txBody>
      </p:sp>
      <p:sp>
        <p:nvSpPr>
          <p:cNvPr id="17" name="矩形 16"/>
          <p:cNvSpPr/>
          <p:nvPr/>
        </p:nvSpPr>
        <p:spPr>
          <a:xfrm>
            <a:off x="207640" y="612751"/>
            <a:ext cx="1743944"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操作步骤与价值</a:t>
            </a:r>
          </a:p>
        </p:txBody>
      </p:sp>
      <p:sp>
        <p:nvSpPr>
          <p:cNvPr id="19" name="矩形 18"/>
          <p:cNvSpPr/>
          <p:nvPr/>
        </p:nvSpPr>
        <p:spPr>
          <a:xfrm>
            <a:off x="135632" y="1159338"/>
            <a:ext cx="1916088" cy="2077492"/>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操作步骤</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zh-CN" sz="1200" smtClean="0">
                <a:solidFill>
                  <a:srgbClr val="000000"/>
                </a:solidFill>
                <a:latin typeface="微软雅黑" panose="020B0503020204020204" pitchFamily="34" charset="-122"/>
                <a:ea typeface="微软雅黑" panose="020B0503020204020204" pitchFamily="34" charset="-122"/>
              </a:rPr>
              <a:t>在</a:t>
            </a:r>
            <a:r>
              <a:rPr kumimoji="1" lang="zh-CN" altLang="en-US" sz="1200" smtClean="0">
                <a:solidFill>
                  <a:srgbClr val="000000"/>
                </a:solidFill>
                <a:latin typeface="微软雅黑" panose="020B0503020204020204" pitchFamily="34" charset="-122"/>
                <a:ea typeface="微软雅黑" panose="020B0503020204020204" pitchFamily="34" charset="-122"/>
              </a:rPr>
              <a:t>金蝶云星空</a:t>
            </a:r>
            <a:r>
              <a:rPr kumimoji="1" lang="zh-CN" altLang="zh-CN" sz="1200" smtClean="0">
                <a:solidFill>
                  <a:srgbClr val="000000"/>
                </a:solidFill>
                <a:latin typeface="微软雅黑" panose="020B0503020204020204" pitchFamily="34" charset="-122"/>
                <a:ea typeface="微软雅黑" panose="020B0503020204020204" pitchFamily="34" charset="-122"/>
              </a:rPr>
              <a:t>主</a:t>
            </a:r>
            <a:r>
              <a:rPr kumimoji="1" lang="zh-CN" altLang="zh-CN" sz="1200" dirty="0">
                <a:solidFill>
                  <a:srgbClr val="000000"/>
                </a:solidFill>
                <a:latin typeface="微软雅黑" panose="020B0503020204020204" pitchFamily="34" charset="-122"/>
                <a:ea typeface="微软雅黑" panose="020B0503020204020204" pitchFamily="34" charset="-122"/>
              </a:rPr>
              <a:t>界面</a:t>
            </a:r>
            <a:r>
              <a:rPr kumimoji="1" lang="en-US" altLang="zh-CN" sz="1200" dirty="0">
                <a:solidFill>
                  <a:srgbClr val="000000"/>
                </a:solidFill>
                <a:latin typeface="微软雅黑" panose="020B0503020204020204" pitchFamily="34" charset="-122"/>
                <a:ea typeface="微软雅黑" panose="020B0503020204020204" pitchFamily="34" charset="-122"/>
              </a:rPr>
              <a:t>,</a:t>
            </a:r>
            <a:r>
              <a:rPr kumimoji="1" lang="zh-CN" altLang="zh-CN" sz="1200" dirty="0">
                <a:solidFill>
                  <a:srgbClr val="000000"/>
                </a:solidFill>
                <a:latin typeface="微软雅黑" panose="020B0503020204020204" pitchFamily="34" charset="-122"/>
                <a:ea typeface="微软雅黑" panose="020B0503020204020204" pitchFamily="34" charset="-122"/>
              </a:rPr>
              <a:t>下载</a:t>
            </a:r>
            <a:r>
              <a:rPr kumimoji="1" lang="zh-CN" altLang="en-US" sz="1200" dirty="0">
                <a:solidFill>
                  <a:srgbClr val="000000"/>
                </a:solidFill>
                <a:latin typeface="微软雅黑" panose="020B0503020204020204" pitchFamily="34" charset="-122"/>
                <a:ea typeface="微软雅黑" panose="020B0503020204020204" pitchFamily="34" charset="-122"/>
              </a:rPr>
              <a:t>“</a:t>
            </a:r>
            <a:r>
              <a:rPr kumimoji="1" lang="en-US" altLang="zh-CN" sz="1200" dirty="0">
                <a:solidFill>
                  <a:srgbClr val="000000"/>
                </a:solidFill>
                <a:latin typeface="微软雅黑" panose="020B0503020204020204" pitchFamily="34" charset="-122"/>
                <a:ea typeface="微软雅黑" panose="020B0503020204020204" pitchFamily="34" charset="-122"/>
              </a:rPr>
              <a:t>BOS</a:t>
            </a:r>
            <a:r>
              <a:rPr kumimoji="1" lang="zh-CN" altLang="zh-CN" sz="1200" dirty="0">
                <a:solidFill>
                  <a:srgbClr val="000000"/>
                </a:solidFill>
                <a:latin typeface="微软雅黑" panose="020B0503020204020204" pitchFamily="34" charset="-122"/>
                <a:ea typeface="微软雅黑" panose="020B0503020204020204" pitchFamily="34" charset="-122"/>
              </a:rPr>
              <a:t>设计器</a:t>
            </a:r>
            <a:r>
              <a:rPr kumimoji="1" lang="zh-CN" altLang="en-US" sz="1200" dirty="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zh-CN" sz="1200" dirty="0">
                <a:solidFill>
                  <a:srgbClr val="000000"/>
                </a:solidFill>
                <a:latin typeface="微软雅黑" panose="020B0503020204020204" pitchFamily="34" charset="-122"/>
                <a:ea typeface="微软雅黑" panose="020B0503020204020204" pitchFamily="34" charset="-122"/>
              </a:rPr>
              <a:t>第一次打开设计器，会弹出提示，需要录入开发商信息</a:t>
            </a:r>
            <a:r>
              <a:rPr kumimoji="1" lang="zh-CN" altLang="en-US" sz="1200" dirty="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系统视图中，可修改业务领域和子系统；</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endParaRPr kumimoji="1" lang="en-US" altLang="zh-CN" sz="1200" b="1" dirty="0">
              <a:solidFill>
                <a:srgbClr val="000000"/>
              </a:solidFill>
              <a:latin typeface="微软雅黑" panose="020B0503020204020204" pitchFamily="34" charset="-122"/>
              <a:ea typeface="微软雅黑" panose="020B0503020204020204" pitchFamily="34" charset="-122"/>
            </a:endParaRP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197554"/>
            <a:ext cx="4896544" cy="282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857225"/>
            <a:ext cx="65913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7686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890"/>
                                        </p:tgtEl>
                                        <p:attrNameLst>
                                          <p:attrName>style.visibility</p:attrName>
                                        </p:attrNameLst>
                                      </p:cBhvr>
                                      <p:to>
                                        <p:strVal val="visible"/>
                                      </p:to>
                                    </p:set>
                                    <p:animEffect transition="in" filter="fade">
                                      <p:cBhvr>
                                        <p:cTn id="21" dur="1000"/>
                                        <p:tgtEl>
                                          <p:spTgt spid="37890"/>
                                        </p:tgtEl>
                                      </p:cBhvr>
                                    </p:animEffect>
                                    <p:anim calcmode="lin" valueType="num">
                                      <p:cBhvr>
                                        <p:cTn id="22" dur="1000" fill="hold"/>
                                        <p:tgtEl>
                                          <p:spTgt spid="37890"/>
                                        </p:tgtEl>
                                        <p:attrNameLst>
                                          <p:attrName>ppt_x</p:attrName>
                                        </p:attrNameLst>
                                      </p:cBhvr>
                                      <p:tavLst>
                                        <p:tav tm="0">
                                          <p:val>
                                            <p:strVal val="#ppt_x"/>
                                          </p:val>
                                        </p:tav>
                                        <p:tav tm="100000">
                                          <p:val>
                                            <p:strVal val="#ppt_x"/>
                                          </p:val>
                                        </p:tav>
                                      </p:tavLst>
                                    </p:anim>
                                    <p:anim calcmode="lin" valueType="num">
                                      <p:cBhvr>
                                        <p:cTn id="23" dur="1000" fill="hold"/>
                                        <p:tgtEl>
                                          <p:spTgt spid="378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9"/>
            <a:ext cx="2302006"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9" name="矩形 18"/>
          <p:cNvSpPr/>
          <p:nvPr/>
        </p:nvSpPr>
        <p:spPr>
          <a:xfrm>
            <a:off x="179512" y="1275606"/>
            <a:ext cx="2376264" cy="2280624"/>
          </a:xfrm>
          <a:prstGeom prst="rect">
            <a:avLst/>
          </a:prstGeom>
        </p:spPr>
        <p:txBody>
          <a:bodyPr wrap="square" lIns="91416" tIns="45708" rIns="91416" bIns="45708">
            <a:spAutoFit/>
          </a:bodyPr>
          <a:lstStyle/>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由操作列表，进入操作编辑；</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itchFamily="34" charset="-122"/>
                <a:ea typeface="微软雅黑" pitchFamily="34" charset="-122"/>
              </a:rPr>
              <a:t>参数设置，操作需要特别配置的参数；</a:t>
            </a:r>
            <a:endParaRPr kumimoji="1" lang="en-US" altLang="zh-CN" sz="1200" dirty="0">
              <a:solidFill>
                <a:srgbClr val="000000"/>
              </a:solidFill>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itchFamily="34" charset="-122"/>
                <a:ea typeface="微软雅黑" pitchFamily="34" charset="-122"/>
              </a:rPr>
              <a:t>其他控制，值的校验、服务的配置、关联权限项都在此配置；</a:t>
            </a:r>
            <a:endParaRPr kumimoji="1" lang="en-US" altLang="zh-CN" sz="1200" dirty="0">
              <a:solidFill>
                <a:srgbClr val="000000"/>
              </a:solidFill>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itchFamily="34" charset="-122"/>
                <a:ea typeface="微软雅黑" pitchFamily="34" charset="-122"/>
              </a:rPr>
              <a:t>操作后刷新字段，操作后需要更新指定字段的值；</a:t>
            </a:r>
            <a:endParaRPr kumimoji="1" lang="en-US" altLang="zh-CN" sz="1200" dirty="0">
              <a:solidFill>
                <a:srgbClr val="000000"/>
              </a:solidFill>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9"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操作列表</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配置</a:t>
            </a:r>
            <a:endParaRPr lang="zh-CN" altLang="en-US" dirty="0">
              <a:latin typeface="微软雅黑" pitchFamily="34" charset="-122"/>
              <a:ea typeface="微软雅黑" pitchFamily="34" charset="-122"/>
            </a:endParaRP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7" y="729031"/>
            <a:ext cx="2860948" cy="313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026" y="729019"/>
            <a:ext cx="3703797" cy="313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5026" y="729031"/>
            <a:ext cx="3703797" cy="3426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5025" y="748081"/>
            <a:ext cx="3728976" cy="340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875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9"/>
            <a:ext cx="2302006"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2" y="1275607"/>
            <a:ext cx="2376264" cy="1782026"/>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itchFamily="34" charset="-122"/>
                <a:ea typeface="微软雅黑" pitchFamily="34" charset="-122"/>
              </a:rPr>
              <a:t>点击事件，定义按钮的操作事件；</a:t>
            </a:r>
            <a:endParaRPr kumimoji="1" lang="en-US" altLang="zh-CN" sz="1200" dirty="0">
              <a:solidFill>
                <a:srgbClr val="000000"/>
              </a:solidFill>
              <a:latin typeface="微软雅黑" pitchFamily="34" charset="-122"/>
              <a:ea typeface="微软雅黑" pitchFamily="34" charset="-122"/>
            </a:endParaRPr>
          </a:p>
          <a:p>
            <a:pPr marL="0" lvl="2" defTabSz="2044088">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itchFamily="34" charset="-122"/>
                <a:ea typeface="微软雅黑" pitchFamily="34" charset="-122"/>
              </a:rPr>
              <a:t>方便的操作配置</a:t>
            </a: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9"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定义事件</a:t>
            </a:r>
            <a:endParaRPr lang="zh-CN" altLang="en-US" dirty="0">
              <a:latin typeface="微软雅黑" pitchFamily="34" charset="-122"/>
              <a:ea typeface="微软雅黑" pitchFamily="34" charset="-122"/>
            </a:endParaRPr>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081" y="595226"/>
            <a:ext cx="3964856" cy="42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9" y="564363"/>
            <a:ext cx="2839988" cy="42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820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p:txBody>
          <a:bodyPr>
            <a:normAutofit/>
          </a:bodyPr>
          <a:lstStyle/>
          <a:p>
            <a:r>
              <a:rPr lang="zh-CN" altLang="en-US" dirty="0" smtClean="0">
                <a:latin typeface="微软雅黑" pitchFamily="34" charset="-122"/>
                <a:ea typeface="微软雅黑" pitchFamily="34" charset="-122"/>
              </a:rPr>
              <a:t>操作列表</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示例</a:t>
            </a:r>
            <a:endParaRPr dirty="0">
              <a:latin typeface="微软雅黑" pitchFamily="34" charset="-122"/>
              <a:ea typeface="微软雅黑" pitchFamily="34" charset="-122"/>
            </a:endParaRPr>
          </a:p>
        </p:txBody>
      </p:sp>
      <p:sp>
        <p:nvSpPr>
          <p:cNvPr id="10" name="矩形 9"/>
          <p:cNvSpPr/>
          <p:nvPr/>
        </p:nvSpPr>
        <p:spPr>
          <a:xfrm>
            <a:off x="207651" y="612751"/>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1" name="矩形 10">
            <a:hlinkClick r:id="rId3" action="ppaction://hlinkfile"/>
          </p:cNvPr>
          <p:cNvSpPr/>
          <p:nvPr/>
        </p:nvSpPr>
        <p:spPr>
          <a:xfrm>
            <a:off x="135633" y="1159350"/>
            <a:ext cx="2276128" cy="2787299"/>
          </a:xfrm>
          <a:prstGeom prst="rect">
            <a:avLst/>
          </a:prstGeom>
        </p:spPr>
        <p:txBody>
          <a:bodyPr wrap="square" lIns="91416" tIns="45708" rIns="91416" bIns="45708">
            <a:spAutoFit/>
          </a:bodyPr>
          <a:lstStyle/>
          <a:p>
            <a:pPr marL="171402" indent="-171402" defTabSz="2044088">
              <a:lnSpc>
                <a:spcPct val="90000"/>
              </a:lnSpc>
              <a:spcAft>
                <a:spcPct val="35000"/>
              </a:spcAft>
              <a:buFont typeface="Arial" pitchFamily="34" charset="0"/>
              <a:buChar char="•"/>
            </a:pPr>
            <a:r>
              <a:rPr kumimoji="1" lang="zh-CN" altLang="en-US" sz="1100" dirty="0">
                <a:solidFill>
                  <a:srgbClr val="000000"/>
                </a:solidFill>
                <a:latin typeface="微软雅黑" panose="020B0503020204020204" pitchFamily="34" charset="-122"/>
                <a:ea typeface="微软雅黑" panose="020B0503020204020204" pitchFamily="34" charset="-122"/>
              </a:rPr>
              <a:t>配置方式：以采购订单为例</a:t>
            </a:r>
            <a:endParaRPr kumimoji="1" lang="en-US" altLang="zh-CN" sz="11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Wingdings" pitchFamily="2" charset="2"/>
              <a:buChar char="Ø"/>
            </a:pPr>
            <a:r>
              <a:rPr kumimoji="1" lang="zh-CN" altLang="en-US" sz="1100" dirty="0">
                <a:solidFill>
                  <a:srgbClr val="000000"/>
                </a:solidFill>
                <a:latin typeface="微软雅黑" panose="020B0503020204020204" pitchFamily="34" charset="-122"/>
                <a:ea typeface="微软雅黑" panose="020B0503020204020204" pitchFamily="34" charset="-122"/>
              </a:rPr>
              <a:t>单据属性中，点击“菜单集合” 进入菜单编辑</a:t>
            </a:r>
            <a:endParaRPr kumimoji="1" lang="en-US" altLang="zh-CN" sz="11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Wingdings" pitchFamily="2" charset="2"/>
              <a:buChar char="Ø"/>
            </a:pPr>
            <a:r>
              <a:rPr kumimoji="1" lang="zh-CN" altLang="en-US" sz="1100" dirty="0">
                <a:solidFill>
                  <a:srgbClr val="000000"/>
                </a:solidFill>
                <a:latin typeface="微软雅黑" panose="020B0503020204020204" pitchFamily="34" charset="-122"/>
                <a:ea typeface="微软雅黑" panose="020B0503020204020204" pitchFamily="34" charset="-122"/>
              </a:rPr>
              <a:t>选中“工具条”，右键，选中“按钮”，添加操作；</a:t>
            </a:r>
            <a:endParaRPr kumimoji="1" lang="en-US" altLang="zh-CN" sz="11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Wingdings" pitchFamily="2" charset="2"/>
              <a:buChar char="Ø"/>
            </a:pPr>
            <a:r>
              <a:rPr kumimoji="1" lang="zh-CN" altLang="en-US" sz="1100" dirty="0">
                <a:solidFill>
                  <a:srgbClr val="000000"/>
                </a:solidFill>
                <a:latin typeface="微软雅黑" panose="020B0503020204020204" pitchFamily="34" charset="-122"/>
                <a:ea typeface="微软雅黑" panose="020B0503020204020204" pitchFamily="34" charset="-122"/>
              </a:rPr>
              <a:t>设置“点击事件”，进行“新增操作”；</a:t>
            </a:r>
            <a:endParaRPr kumimoji="1" lang="en-US" altLang="zh-CN" sz="11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Wingdings" pitchFamily="2" charset="2"/>
              <a:buChar char="Ø"/>
            </a:pPr>
            <a:r>
              <a:rPr kumimoji="1" lang="zh-CN" altLang="en-US" sz="1100" dirty="0">
                <a:solidFill>
                  <a:srgbClr val="000000"/>
                </a:solidFill>
                <a:latin typeface="微软雅黑" panose="020B0503020204020204" pitchFamily="34" charset="-122"/>
                <a:ea typeface="微软雅黑" panose="020B0503020204020204" pitchFamily="34" charset="-122"/>
              </a:rPr>
              <a:t>选中需要的操作，点确定。演示选择“新增”；</a:t>
            </a:r>
            <a:endParaRPr kumimoji="1" lang="en-US" altLang="zh-CN" sz="11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Wingdings" pitchFamily="2" charset="2"/>
              <a:buChar char="Ø"/>
            </a:pPr>
            <a:r>
              <a:rPr kumimoji="1" lang="zh-CN" altLang="en-US" sz="1100" dirty="0">
                <a:solidFill>
                  <a:srgbClr val="000000"/>
                </a:solidFill>
                <a:latin typeface="微软雅黑" panose="020B0503020204020204" pitchFamily="34" charset="-122"/>
                <a:ea typeface="微软雅黑" panose="020B0503020204020204" pitchFamily="34" charset="-122"/>
              </a:rPr>
              <a:t>返回新增操作。点“确定”，设置完毕</a:t>
            </a:r>
            <a:endParaRPr kumimoji="1" lang="en-US" altLang="zh-CN" sz="11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100" dirty="0">
                <a:solidFill>
                  <a:srgbClr val="000000"/>
                </a:solidFill>
                <a:latin typeface="微软雅黑" panose="020B0503020204020204" pitchFamily="34" charset="-122"/>
                <a:ea typeface="微软雅黑" panose="020B0503020204020204" pitchFamily="34" charset="-122"/>
              </a:rPr>
              <a:t>设置演示：</a:t>
            </a:r>
            <a:endParaRPr kumimoji="1" lang="en-US" altLang="zh-CN" sz="11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Wingdings" pitchFamily="2" charset="2"/>
              <a:buChar char="Ø"/>
            </a:pPr>
            <a:r>
              <a:rPr kumimoji="1" lang="zh-CN" altLang="en-US" sz="1100" dirty="0">
                <a:solidFill>
                  <a:srgbClr val="000000"/>
                </a:solidFill>
                <a:latin typeface="微软雅黑" panose="020B0503020204020204" pitchFamily="34" charset="-122"/>
                <a:ea typeface="微软雅黑" panose="020B0503020204020204" pitchFamily="34" charset="-122"/>
              </a:rPr>
              <a:t>点击按钮，进入新增界面</a:t>
            </a:r>
            <a:endParaRPr kumimoji="1" lang="en-US" altLang="zh-CN" sz="11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2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9" y="555528"/>
            <a:ext cx="6192688" cy="4169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5" y="581499"/>
            <a:ext cx="2232248" cy="4078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9" y="581497"/>
            <a:ext cx="6306532" cy="4251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7349" y="612750"/>
            <a:ext cx="3168351" cy="430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9082" y="581497"/>
            <a:ext cx="3419475" cy="4309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8592" y="581508"/>
            <a:ext cx="6466401" cy="4337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8"/>
          <p:cNvPicPr>
            <a:picLocks noChangeAspect="1" noChangeArrowheads="1"/>
          </p:cNvPicPr>
          <p:nvPr/>
        </p:nvPicPr>
        <p:blipFill rotWithShape="1">
          <a:blip r:embed="rId10">
            <a:extLst>
              <a:ext uri="{28A0092B-C50C-407E-A947-70E740481C1C}">
                <a14:useLocalDpi xmlns:a14="http://schemas.microsoft.com/office/drawing/2010/main" val="0"/>
              </a:ext>
            </a:extLst>
          </a:blip>
          <a:srcRect t="9665"/>
          <a:stretch/>
        </p:blipFill>
        <p:spPr bwMode="auto">
          <a:xfrm>
            <a:off x="2412638" y="2736292"/>
            <a:ext cx="6466401" cy="2182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2501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9"/>
            <a:ext cx="2302006"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9" name="矩形 18"/>
          <p:cNvSpPr/>
          <p:nvPr/>
        </p:nvSpPr>
        <p:spPr>
          <a:xfrm>
            <a:off x="179512" y="1275606"/>
            <a:ext cx="2376264" cy="1652760"/>
          </a:xfrm>
          <a:prstGeom prst="rect">
            <a:avLst/>
          </a:prstGeom>
        </p:spPr>
        <p:txBody>
          <a:bodyPr wrap="square" lIns="91416" tIns="45708" rIns="91416" bIns="45708">
            <a:spAutoFit/>
          </a:bodyPr>
          <a:lstStyle/>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工具箱</a:t>
            </a:r>
            <a:r>
              <a:rPr kumimoji="1" lang="en-US" altLang="zh-CN" sz="1200" dirty="0">
                <a:solidFill>
                  <a:srgbClr val="000000"/>
                </a:solidFill>
                <a:latin typeface="微软雅黑" panose="020B0503020204020204" pitchFamily="34" charset="-122"/>
                <a:ea typeface="微软雅黑" panose="020B0503020204020204" pitchFamily="34" charset="-122"/>
              </a:rPr>
              <a:t>-</a:t>
            </a:r>
            <a:r>
              <a:rPr kumimoji="1" lang="zh-CN" altLang="en-US" sz="1200" dirty="0">
                <a:solidFill>
                  <a:srgbClr val="000000"/>
                </a:solidFill>
                <a:latin typeface="微软雅黑" panose="020B0503020204020204" pitchFamily="34" charset="-122"/>
                <a:ea typeface="微软雅黑" panose="020B0503020204020204" pitchFamily="34" charset="-122"/>
              </a:rPr>
              <a:t>常规字段中，提供“单据状态”字段；</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单据审批的必要字段；</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通过“状态列表”属性，实现不同</a:t>
            </a:r>
            <a:r>
              <a:rPr kumimoji="1" lang="zh-CN" altLang="zh-CN" sz="1200" dirty="0">
                <a:solidFill>
                  <a:srgbClr val="000000"/>
                </a:solidFill>
                <a:latin typeface="微软雅黑" panose="020B0503020204020204" pitchFamily="34" charset="-122"/>
                <a:ea typeface="微软雅黑" panose="020B0503020204020204" pitchFamily="34" charset="-122"/>
              </a:rPr>
              <a:t>状态下的字段</a:t>
            </a:r>
            <a:r>
              <a:rPr kumimoji="1" lang="zh-CN" altLang="en-US" sz="1200" dirty="0">
                <a:solidFill>
                  <a:srgbClr val="000000"/>
                </a:solidFill>
                <a:latin typeface="微软雅黑" panose="020B0503020204020204" pitchFamily="34" charset="-122"/>
                <a:ea typeface="微软雅黑" panose="020B0503020204020204" pitchFamily="34" charset="-122"/>
              </a:rPr>
              <a:t>、</a:t>
            </a:r>
            <a:r>
              <a:rPr kumimoji="1" lang="zh-CN" altLang="zh-CN" sz="1200" dirty="0">
                <a:solidFill>
                  <a:srgbClr val="000000"/>
                </a:solidFill>
                <a:latin typeface="微软雅黑" panose="020B0503020204020204" pitchFamily="34" charset="-122"/>
                <a:ea typeface="微软雅黑" panose="020B0503020204020204" pitchFamily="34" charset="-122"/>
              </a:rPr>
              <a:t>菜单控制</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单据状态</a:t>
            </a:r>
            <a:endParaRPr lang="zh-CN" altLang="en-US" dirty="0">
              <a:latin typeface="微软雅黑" pitchFamily="34" charset="-122"/>
              <a:ea typeface="微软雅黑" pitchFamily="34" charset="-122"/>
            </a:endParaRP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3" y="627535"/>
            <a:ext cx="2736304"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1325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9"/>
            <a:ext cx="2304256"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9" name="矩形 18"/>
          <p:cNvSpPr/>
          <p:nvPr/>
        </p:nvSpPr>
        <p:spPr>
          <a:xfrm>
            <a:off x="179512" y="1275607"/>
            <a:ext cx="2376264" cy="2419124"/>
          </a:xfrm>
          <a:prstGeom prst="rect">
            <a:avLst/>
          </a:prstGeom>
        </p:spPr>
        <p:txBody>
          <a:bodyPr wrap="square" lIns="91416" tIns="45708" rIns="91416" bIns="45708">
            <a:spAutoFit/>
          </a:bodyPr>
          <a:lstStyle/>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通过操作可设置关联的状态值，可返回相应的状态名称；</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通过配置状态值控制单据及表体的字段、菜单的锁定性； </a:t>
            </a:r>
          </a:p>
          <a:p>
            <a:endParaRPr kumimoji="1" lang="en-US" altLang="zh-CN" sz="1200" b="1" dirty="0">
              <a:solidFill>
                <a:srgbClr val="000000"/>
              </a:solidFill>
              <a:latin typeface="微软雅黑" pitchFamily="34" charset="-122"/>
              <a:ea typeface="微软雅黑" pitchFamily="34" charset="-122"/>
            </a:endParaRPr>
          </a:p>
          <a:p>
            <a:r>
              <a:rPr kumimoji="1" lang="zh-CN" altLang="en-US" sz="1200" b="1" dirty="0">
                <a:solidFill>
                  <a:srgbClr val="000000"/>
                </a:solidFill>
                <a:latin typeface="微软雅黑" pitchFamily="34" charset="-122"/>
                <a:ea typeface="微软雅黑" pitchFamily="34" charset="-122"/>
              </a:rPr>
              <a:t>特别说明：</a:t>
            </a:r>
            <a:endParaRPr kumimoji="1" lang="en-US" altLang="zh-CN" sz="1200" b="1" dirty="0">
              <a:solidFill>
                <a:srgbClr val="000000"/>
              </a:solidFill>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单据的单据状态，目前仅支持</a:t>
            </a:r>
            <a:r>
              <a:rPr kumimoji="1" lang="en-US" altLang="zh-CN" sz="1200" dirty="0">
                <a:solidFill>
                  <a:srgbClr val="000000"/>
                </a:solidFill>
                <a:latin typeface="微软雅黑" panose="020B0503020204020204" pitchFamily="34" charset="-122"/>
                <a:ea typeface="微软雅黑" panose="020B0503020204020204" pitchFamily="34" charset="-122"/>
              </a:rPr>
              <a:t>5</a:t>
            </a:r>
            <a:r>
              <a:rPr kumimoji="1" lang="zh-CN" altLang="en-US" sz="1200" dirty="0">
                <a:solidFill>
                  <a:srgbClr val="000000"/>
                </a:solidFill>
                <a:latin typeface="微软雅黑" panose="020B0503020204020204" pitchFamily="34" charset="-122"/>
                <a:ea typeface="微软雅黑" panose="020B0503020204020204" pitchFamily="34" charset="-122"/>
              </a:rPr>
              <a:t>种；</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单据的单据状态值，右图设置，不可改变；</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5122" name="Picture 2" descr="C:\Users\RD_TOM~1\AppData\Local\Temp\SNAGHTML80fc289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729018"/>
            <a:ext cx="5976664" cy="3950382"/>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单据状态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状态列表</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71096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207369" y="1203610"/>
            <a:ext cx="2420416" cy="3000821"/>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系统独占</a:t>
            </a: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子系统独占</a:t>
            </a: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子系统互斥</a:t>
            </a: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子功能明细互斥</a:t>
            </a: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业务操作互斥</a:t>
            </a: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保证系统性能；</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实现数据的正确性和独立性；</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194" name="Picture 2" descr="C:\Users\RD_TOM~1\AppData\Local\Temp\SNAGHTML81124b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742363"/>
            <a:ext cx="5616624" cy="3888432"/>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网络控制</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4224057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207369" y="1203599"/>
            <a:ext cx="2420416" cy="2243691"/>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en-US" altLang="zh-CN" sz="1200" dirty="0"/>
              <a:t>BOS IDE</a:t>
            </a:r>
            <a:r>
              <a:rPr kumimoji="1" lang="zh-CN" altLang="en-US" sz="1200" dirty="0"/>
              <a:t>，提供多种配置二开插件接口；</a:t>
            </a:r>
            <a:endParaRPr kumimoji="1" lang="en-US" altLang="zh-CN" sz="1200" dirty="0"/>
          </a:p>
          <a:p>
            <a:pPr marL="0" lvl="2" defTabSz="2044088">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扩展、完善系统功能；</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定义插件</a:t>
            </a:r>
            <a:endParaRPr lang="zh-CN" altLang="en-US" dirty="0">
              <a:latin typeface="微软雅黑" pitchFamily="34" charset="-122"/>
              <a:ea typeface="微软雅黑" pitchFamily="34" charset="-122"/>
            </a:endParaRPr>
          </a:p>
        </p:txBody>
      </p:sp>
      <p:sp>
        <p:nvSpPr>
          <p:cNvPr id="7" name="圆角矩形 6"/>
          <p:cNvSpPr/>
          <p:nvPr/>
        </p:nvSpPr>
        <p:spPr>
          <a:xfrm>
            <a:off x="2678784" y="1080675"/>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zh-CN" sz="1400" dirty="0">
                <a:solidFill>
                  <a:schemeClr val="tx1"/>
                </a:solidFill>
              </a:rPr>
              <a:t>表单插件</a:t>
            </a:r>
            <a:r>
              <a:rPr kumimoji="1" lang="zh-CN" altLang="en-US" sz="1400" dirty="0">
                <a:solidFill>
                  <a:schemeClr val="tx1"/>
                </a:solidFill>
              </a:rPr>
              <a:t>：</a:t>
            </a:r>
            <a:r>
              <a:rPr kumimoji="1" lang="zh-CN" altLang="zh-CN" sz="1400" dirty="0">
                <a:solidFill>
                  <a:schemeClr val="tx1"/>
                </a:solidFill>
              </a:rPr>
              <a:t>设置表单插件，扩充、完善单据的功能</a:t>
            </a:r>
            <a:endParaRPr kumimoji="1" lang="zh-CN" altLang="en-US" sz="1400" dirty="0">
              <a:solidFill>
                <a:schemeClr val="tx1"/>
              </a:solidFill>
            </a:endParaRPr>
          </a:p>
        </p:txBody>
      </p:sp>
      <p:sp>
        <p:nvSpPr>
          <p:cNvPr id="8" name="圆角矩形 7"/>
          <p:cNvSpPr/>
          <p:nvPr/>
        </p:nvSpPr>
        <p:spPr>
          <a:xfrm>
            <a:off x="2678784" y="1593114"/>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zh-CN" sz="1400" dirty="0">
                <a:solidFill>
                  <a:schemeClr val="tx1"/>
                </a:solidFill>
              </a:rPr>
              <a:t>列表插件</a:t>
            </a:r>
            <a:r>
              <a:rPr kumimoji="1" lang="zh-CN" altLang="en-US" sz="1400" dirty="0">
                <a:solidFill>
                  <a:schemeClr val="tx1"/>
                </a:solidFill>
              </a:rPr>
              <a:t>：</a:t>
            </a:r>
            <a:r>
              <a:rPr kumimoji="1" lang="zh-CN" altLang="zh-CN" sz="1400" dirty="0">
                <a:solidFill>
                  <a:schemeClr val="tx1"/>
                </a:solidFill>
              </a:rPr>
              <a:t>设置</a:t>
            </a:r>
            <a:r>
              <a:rPr lang="zh-CN" altLang="zh-CN" sz="1400" dirty="0">
                <a:solidFill>
                  <a:schemeClr val="tx1"/>
                </a:solidFill>
              </a:rPr>
              <a:t>列表插件，扩展、完善列表功能</a:t>
            </a:r>
            <a:endParaRPr kumimoji="1" lang="zh-CN" altLang="en-US" sz="1400" dirty="0">
              <a:solidFill>
                <a:schemeClr val="tx1"/>
              </a:solidFill>
            </a:endParaRPr>
          </a:p>
        </p:txBody>
      </p:sp>
      <p:sp>
        <p:nvSpPr>
          <p:cNvPr id="9" name="圆角矩形 8"/>
          <p:cNvSpPr/>
          <p:nvPr/>
        </p:nvSpPr>
        <p:spPr>
          <a:xfrm>
            <a:off x="2678784" y="2093190"/>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zh-CN" sz="1400" dirty="0">
                <a:solidFill>
                  <a:schemeClr val="tx1"/>
                </a:solidFill>
              </a:rPr>
              <a:t>表单</a:t>
            </a:r>
            <a:r>
              <a:rPr kumimoji="1" lang="zh-CN" altLang="en-US" sz="1400" dirty="0">
                <a:solidFill>
                  <a:schemeClr val="tx1"/>
                </a:solidFill>
              </a:rPr>
              <a:t>构建</a:t>
            </a:r>
            <a:r>
              <a:rPr kumimoji="1" lang="zh-CN" altLang="zh-CN" sz="1400" dirty="0">
                <a:solidFill>
                  <a:schemeClr val="tx1"/>
                </a:solidFill>
              </a:rPr>
              <a:t>插件</a:t>
            </a:r>
            <a:r>
              <a:rPr kumimoji="1" lang="zh-CN" altLang="en-US" sz="1400" dirty="0">
                <a:solidFill>
                  <a:schemeClr val="tx1"/>
                </a:solidFill>
              </a:rPr>
              <a:t>：界面构建插件，处理界面元素的展示</a:t>
            </a:r>
          </a:p>
        </p:txBody>
      </p:sp>
      <p:sp>
        <p:nvSpPr>
          <p:cNvPr id="14" name="圆角矩形 13"/>
          <p:cNvSpPr/>
          <p:nvPr/>
        </p:nvSpPr>
        <p:spPr>
          <a:xfrm>
            <a:off x="2659757" y="2607725"/>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zh-CN" altLang="en-US" sz="1400" dirty="0">
                <a:solidFill>
                  <a:schemeClr val="tx1"/>
                </a:solidFill>
              </a:rPr>
              <a:t>操作事件中的服务插件：</a:t>
            </a:r>
            <a:r>
              <a:rPr lang="zh-CN" altLang="zh-CN" sz="1400" dirty="0">
                <a:solidFill>
                  <a:schemeClr val="tx1"/>
                </a:solidFill>
              </a:rPr>
              <a:t>扩展、完善</a:t>
            </a:r>
            <a:r>
              <a:rPr lang="zh-CN" altLang="en-US" sz="1400" dirty="0">
                <a:solidFill>
                  <a:schemeClr val="tx1"/>
                </a:solidFill>
              </a:rPr>
              <a:t>操作</a:t>
            </a:r>
            <a:r>
              <a:rPr lang="zh-CN" altLang="zh-CN" sz="1400" dirty="0">
                <a:solidFill>
                  <a:schemeClr val="tx1"/>
                </a:solidFill>
              </a:rPr>
              <a:t>功能</a:t>
            </a:r>
            <a:endParaRPr kumimoji="1" lang="zh-CN" altLang="en-US" sz="1400" dirty="0">
              <a:solidFill>
                <a:schemeClr val="tx1"/>
              </a:solidFill>
            </a:endParaRPr>
          </a:p>
        </p:txBody>
      </p:sp>
    </p:spTree>
    <p:extLst>
      <p:ext uri="{BB962C8B-B14F-4D97-AF65-F5344CB8AC3E}">
        <p14:creationId xmlns:p14="http://schemas.microsoft.com/office/powerpoint/2010/main" val="3479114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7"/>
                                        </p:tgtEl>
                                        <p:attrNameLst>
                                          <p:attrName>style.color</p:attrName>
                                        </p:attrNameLst>
                                      </p:cBhvr>
                                      <p:by>
                                        <p:hsl h="0" s="-12549" l="-25098"/>
                                      </p:by>
                                    </p:animClr>
                                    <p:animClr clrSpc="hsl" dir="cw">
                                      <p:cBhvr>
                                        <p:cTn id="7" dur="500" fill="hold"/>
                                        <p:tgtEl>
                                          <p:spTgt spid="7"/>
                                        </p:tgtEl>
                                        <p:attrNameLst>
                                          <p:attrName>fillcolor</p:attrName>
                                        </p:attrNameLst>
                                      </p:cBhvr>
                                      <p:by>
                                        <p:hsl h="0" s="-12549" l="-25098"/>
                                      </p:by>
                                    </p:animClr>
                                    <p:animClr clrSpc="hsl" dir="cw">
                                      <p:cBhvr>
                                        <p:cTn id="8" dur="500" fill="hold"/>
                                        <p:tgtEl>
                                          <p:spTgt spid="7"/>
                                        </p:tgtEl>
                                        <p:attrNameLst>
                                          <p:attrName>stroke.color</p:attrName>
                                        </p:attrNameLst>
                                      </p:cBhvr>
                                      <p:by>
                                        <p:hsl h="0" s="-12549" l="-25098"/>
                                      </p:by>
                                    </p:animClr>
                                    <p:set>
                                      <p:cBhvr>
                                        <p:cTn id="9" dur="500" fill="hold"/>
                                        <p:tgtEl>
                                          <p:spTgt spid="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8"/>
                                        </p:tgtEl>
                                        <p:attrNameLst>
                                          <p:attrName>style.color</p:attrName>
                                        </p:attrNameLst>
                                      </p:cBhvr>
                                      <p:by>
                                        <p:hsl h="0" s="-12549" l="-25098"/>
                                      </p:by>
                                    </p:animClr>
                                    <p:animClr clrSpc="hsl" dir="cw">
                                      <p:cBhvr>
                                        <p:cTn id="14" dur="500" fill="hold"/>
                                        <p:tgtEl>
                                          <p:spTgt spid="8"/>
                                        </p:tgtEl>
                                        <p:attrNameLst>
                                          <p:attrName>fillcolor</p:attrName>
                                        </p:attrNameLst>
                                      </p:cBhvr>
                                      <p:by>
                                        <p:hsl h="0" s="-12549" l="-25098"/>
                                      </p:by>
                                    </p:animClr>
                                    <p:animClr clrSpc="hsl" dir="cw">
                                      <p:cBhvr>
                                        <p:cTn id="15" dur="500" fill="hold"/>
                                        <p:tgtEl>
                                          <p:spTgt spid="8"/>
                                        </p:tgtEl>
                                        <p:attrNameLst>
                                          <p:attrName>stroke.color</p:attrName>
                                        </p:attrNameLst>
                                      </p:cBhvr>
                                      <p:by>
                                        <p:hsl h="0" s="-12549" l="-25098"/>
                                      </p:by>
                                    </p:animClr>
                                    <p:set>
                                      <p:cBhvr>
                                        <p:cTn id="16" dur="500" fill="hold"/>
                                        <p:tgtEl>
                                          <p:spTgt spid="8"/>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grpId="0" nodeType="clickEffect">
                                  <p:stCondLst>
                                    <p:cond delay="0"/>
                                  </p:stCondLst>
                                  <p:childTnLst>
                                    <p:animClr clrSpc="hsl" dir="cw">
                                      <p:cBhvr override="childStyle">
                                        <p:cTn id="20" dur="500" fill="hold"/>
                                        <p:tgtEl>
                                          <p:spTgt spid="9"/>
                                        </p:tgtEl>
                                        <p:attrNameLst>
                                          <p:attrName>style.color</p:attrName>
                                        </p:attrNameLst>
                                      </p:cBhvr>
                                      <p:by>
                                        <p:hsl h="0" s="-12549" l="-25098"/>
                                      </p:by>
                                    </p:animClr>
                                    <p:animClr clrSpc="hsl" dir="cw">
                                      <p:cBhvr>
                                        <p:cTn id="21" dur="500" fill="hold"/>
                                        <p:tgtEl>
                                          <p:spTgt spid="9"/>
                                        </p:tgtEl>
                                        <p:attrNameLst>
                                          <p:attrName>fillcolor</p:attrName>
                                        </p:attrNameLst>
                                      </p:cBhvr>
                                      <p:by>
                                        <p:hsl h="0" s="-12549" l="-25098"/>
                                      </p:by>
                                    </p:animClr>
                                    <p:animClr clrSpc="hsl" dir="cw">
                                      <p:cBhvr>
                                        <p:cTn id="22" dur="500" fill="hold"/>
                                        <p:tgtEl>
                                          <p:spTgt spid="9"/>
                                        </p:tgtEl>
                                        <p:attrNameLst>
                                          <p:attrName>stroke.color</p:attrName>
                                        </p:attrNameLst>
                                      </p:cBhvr>
                                      <p:by>
                                        <p:hsl h="0" s="-12549" l="-25098"/>
                                      </p:by>
                                    </p:animClr>
                                    <p:set>
                                      <p:cBhvr>
                                        <p:cTn id="23" dur="500" fill="hold"/>
                                        <p:tgtEl>
                                          <p:spTgt spid="9"/>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4" presetClass="emph" presetSubtype="0" fill="hold" grpId="0" nodeType="click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9"/>
            <a:ext cx="2088232"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9" name="矩形 18"/>
          <p:cNvSpPr/>
          <p:nvPr/>
        </p:nvSpPr>
        <p:spPr>
          <a:xfrm>
            <a:off x="207370" y="1203610"/>
            <a:ext cx="2132384" cy="1320361"/>
          </a:xfrm>
          <a:prstGeom prst="rect">
            <a:avLst/>
          </a:prstGeom>
        </p:spPr>
        <p:txBody>
          <a:bodyPr wrap="square" lIns="91416" tIns="45708" rIns="91416" bIns="45708">
            <a:spAutoFit/>
          </a:bodyPr>
          <a:lstStyle/>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以表单插件为例</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插件编译生成文件后通过此页面进行注册</a:t>
            </a: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定义插件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配置插件界面</a:t>
            </a:r>
            <a:endParaRPr lang="zh-CN" altLang="en-US" dirty="0">
              <a:latin typeface="微软雅黑" pitchFamily="34" charset="-122"/>
              <a:ea typeface="微软雅黑" pitchFamily="34" charset="-122"/>
            </a:endParaRP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729030"/>
            <a:ext cx="2813298" cy="37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059" y="729018"/>
            <a:ext cx="3739430" cy="3570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9255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4" y="1275606"/>
            <a:ext cx="2304256" cy="4099584"/>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SzPct val="100000"/>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单据的实体服务规则，提供</a:t>
            </a:r>
            <a:r>
              <a:rPr kumimoji="1" lang="en-US" altLang="zh-CN" sz="1200" dirty="0">
                <a:solidFill>
                  <a:srgbClr val="000000"/>
                </a:solidFill>
                <a:latin typeface="微软雅黑" panose="020B0503020204020204" pitchFamily="34" charset="-122"/>
                <a:ea typeface="微软雅黑" panose="020B0503020204020204" pitchFamily="34" charset="-122"/>
              </a:rPr>
              <a:t>44</a:t>
            </a:r>
            <a:r>
              <a:rPr kumimoji="1" lang="zh-CN" altLang="en-US" sz="1200" dirty="0">
                <a:solidFill>
                  <a:srgbClr val="000000"/>
                </a:solidFill>
                <a:latin typeface="微软雅黑" panose="020B0503020204020204" pitchFamily="34" charset="-122"/>
                <a:ea typeface="微软雅黑" panose="020B0503020204020204" pitchFamily="34" charset="-122"/>
              </a:rPr>
              <a:t>种表单服务；</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SzPct val="100000"/>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操作列表的服务端服务，提供</a:t>
            </a:r>
            <a:r>
              <a:rPr kumimoji="1" lang="en-US" altLang="zh-CN" sz="1200" dirty="0">
                <a:solidFill>
                  <a:srgbClr val="000000"/>
                </a:solidFill>
                <a:latin typeface="微软雅黑" panose="020B0503020204020204" pitchFamily="34" charset="-122"/>
                <a:ea typeface="微软雅黑" panose="020B0503020204020204" pitchFamily="34" charset="-122"/>
              </a:rPr>
              <a:t>31</a:t>
            </a:r>
            <a:r>
              <a:rPr kumimoji="1" lang="zh-CN" altLang="en-US" sz="1200" dirty="0">
                <a:solidFill>
                  <a:srgbClr val="000000"/>
                </a:solidFill>
                <a:latin typeface="微软雅黑" panose="020B0503020204020204" pitchFamily="34" charset="-122"/>
                <a:ea typeface="微软雅黑" panose="020B0503020204020204" pitchFamily="34" charset="-122"/>
              </a:rPr>
              <a:t>种表单服务；</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SzPct val="100000"/>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点击事件上，不仅可配操作，还可配置表单服务；</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SzPct val="100000"/>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字段的“值更新”事件，提供</a:t>
            </a:r>
            <a:r>
              <a:rPr kumimoji="1" lang="en-US" altLang="zh-CN" sz="1200" dirty="0">
                <a:solidFill>
                  <a:srgbClr val="000000"/>
                </a:solidFill>
                <a:latin typeface="微软雅黑" panose="020B0503020204020204" pitchFamily="34" charset="-122"/>
                <a:ea typeface="微软雅黑" panose="020B0503020204020204" pitchFamily="34" charset="-122"/>
              </a:rPr>
              <a:t>50</a:t>
            </a:r>
            <a:r>
              <a:rPr kumimoji="1" lang="zh-CN" altLang="en-US" sz="1200" dirty="0">
                <a:solidFill>
                  <a:srgbClr val="000000"/>
                </a:solidFill>
                <a:latin typeface="微软雅黑" panose="020B0503020204020204" pitchFamily="34" charset="-122"/>
                <a:ea typeface="微软雅黑" panose="020B0503020204020204" pitchFamily="34" charset="-122"/>
              </a:rPr>
              <a:t>种表单服务；</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SzPct val="100000"/>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只需通过事件调用服务来定义单据项目及相关属性，即能完成相关功能的定义；</a:t>
            </a: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将大量的编程工作简化成简单的公式定义，提升易用性，降低开发成本及难度；</a:t>
            </a: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7"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表单服务</a:t>
            </a:r>
            <a:endParaRPr lang="zh-CN" altLang="en-US" dirty="0">
              <a:latin typeface="微软雅黑" pitchFamily="34" charset="-122"/>
              <a:ea typeface="微软雅黑" pitchFamily="34" charset="-122"/>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627547"/>
            <a:ext cx="6264696" cy="309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7" y="627908"/>
            <a:ext cx="6393603" cy="3095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7" y="641782"/>
            <a:ext cx="6393602" cy="401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789" y="617935"/>
            <a:ext cx="6480719" cy="404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05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1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1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animEffect transition="in" filter="fade">
                                      <p:cBhvr>
                                        <p:cTn id="31" dur="1000"/>
                                        <p:tgtEl>
                                          <p:spTgt spid="19">
                                            <p:txEl>
                                              <p:pRg st="6" end="6"/>
                                            </p:txEl>
                                          </p:spTgt>
                                        </p:tgtEl>
                                      </p:cBhvr>
                                    </p:animEffect>
                                    <p:anim calcmode="lin" valueType="num">
                                      <p:cBhvr>
                                        <p:cTn id="32" dur="1000" fill="hold"/>
                                        <p:tgtEl>
                                          <p:spTgt spid="19">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19">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9">
                                            <p:txEl>
                                              <p:pRg st="7" end="7"/>
                                            </p:txEl>
                                          </p:spTgt>
                                        </p:tgtEl>
                                        <p:attrNameLst>
                                          <p:attrName>style.visibility</p:attrName>
                                        </p:attrNameLst>
                                      </p:cBhvr>
                                      <p:to>
                                        <p:strVal val="visible"/>
                                      </p:to>
                                    </p:set>
                                    <p:animEffect transition="in" filter="fade">
                                      <p:cBhvr>
                                        <p:cTn id="36" dur="1000"/>
                                        <p:tgtEl>
                                          <p:spTgt spid="19">
                                            <p:txEl>
                                              <p:pRg st="7" end="7"/>
                                            </p:txEl>
                                          </p:spTgt>
                                        </p:tgtEl>
                                      </p:cBhvr>
                                    </p:animEffect>
                                    <p:anim calcmode="lin" valueType="num">
                                      <p:cBhvr>
                                        <p:cTn id="37" dur="1000" fill="hold"/>
                                        <p:tgtEl>
                                          <p:spTgt spid="19">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19">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9">
                                            <p:txEl>
                                              <p:pRg st="8" end="8"/>
                                            </p:txEl>
                                          </p:spTgt>
                                        </p:tgtEl>
                                        <p:attrNameLst>
                                          <p:attrName>style.visibility</p:attrName>
                                        </p:attrNameLst>
                                      </p:cBhvr>
                                      <p:to>
                                        <p:strVal val="visible"/>
                                      </p:to>
                                    </p:set>
                                    <p:animEffect transition="in" filter="fade">
                                      <p:cBhvr>
                                        <p:cTn id="41" dur="1000"/>
                                        <p:tgtEl>
                                          <p:spTgt spid="19">
                                            <p:txEl>
                                              <p:pRg st="8" end="8"/>
                                            </p:txEl>
                                          </p:spTgt>
                                        </p:tgtEl>
                                      </p:cBhvr>
                                    </p:animEffect>
                                    <p:anim calcmode="lin" valueType="num">
                                      <p:cBhvr>
                                        <p:cTn id="42" dur="1000" fill="hold"/>
                                        <p:tgtEl>
                                          <p:spTgt spid="19">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1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4" y="1275607"/>
            <a:ext cx="2304256" cy="3998018"/>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视图是指单据上的控件，做了功能定制之后的布局方案；</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常用于不同的视图，显示、锁定不同的字段；</a:t>
            </a:r>
          </a:p>
          <a:p>
            <a:pPr marL="285666" lvl="2" indent="-285666" defTabSz="2044088">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一张单据支持配置多个视图，设置的单据视图；</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支持在工作流、单据类型，以及快速录单中调用；</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无需再设置界面控制方式，而是直接选取合适的视图来实现界面控制；</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5" y="729018"/>
            <a:ext cx="6120680" cy="349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单据视图</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754675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8" y="928057"/>
            <a:ext cx="1863328" cy="4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flipH="1">
            <a:off x="2325476" y="1019883"/>
            <a:ext cx="14288" cy="3640099"/>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3"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29" y="1394748"/>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29" y="1875595"/>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29" y="2355726"/>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3" name="矩形 12"/>
          <p:cNvSpPr/>
          <p:nvPr>
            <p:custDataLst>
              <p:tags r:id="rId8"/>
            </p:custDataLst>
          </p:nvPr>
        </p:nvSpPr>
        <p:spPr>
          <a:xfrm>
            <a:off x="2354092" y="1457177"/>
            <a:ext cx="2700078"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en-US" altLang="zh-CN" sz="1200" b="1" kern="0" dirty="0" smtClean="0">
                <a:solidFill>
                  <a:srgbClr val="FFFFFF"/>
                </a:solidFill>
                <a:latin typeface="+mj-ea"/>
                <a:cs typeface="Arial" panose="020B0604020202020204" pitchFamily="34" charset="0"/>
              </a:rPr>
              <a:t>BOS</a:t>
            </a:r>
            <a:r>
              <a:rPr lang="zh-CN" altLang="en-US" sz="1200" b="1" kern="0" dirty="0" smtClean="0">
                <a:solidFill>
                  <a:srgbClr val="FFFFFF"/>
                </a:solidFill>
                <a:latin typeface="+mj-ea"/>
                <a:cs typeface="Arial" panose="020B0604020202020204" pitchFamily="34" charset="0"/>
              </a:rPr>
              <a:t>登录</a:t>
            </a:r>
            <a:endParaRPr lang="en-US" sz="1200" b="1" kern="0" dirty="0">
              <a:solidFill>
                <a:srgbClr val="FFFFFF"/>
              </a:solidFill>
              <a:latin typeface="+mj-ea"/>
              <a:cs typeface="Arial" panose="020B0604020202020204" pitchFamily="34" charset="0"/>
            </a:endParaRPr>
          </a:p>
        </p:txBody>
      </p:sp>
      <p:sp>
        <p:nvSpPr>
          <p:cNvPr id="14" name="矩形 13"/>
          <p:cNvSpPr/>
          <p:nvPr>
            <p:custDataLst>
              <p:tags r:id="rId9"/>
            </p:custDataLst>
          </p:nvPr>
        </p:nvSpPr>
        <p:spPr>
          <a:xfrm>
            <a:off x="2354104" y="1941503"/>
            <a:ext cx="3009427" cy="323850"/>
          </a:xfrm>
          <a:prstGeom prst="rect">
            <a:avLst/>
          </a:prstGeom>
          <a:solidFill>
            <a:srgbClr val="FF9900"/>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ea typeface="+mj-ea"/>
                <a:cs typeface="Arial" panose="020B0604020202020204" pitchFamily="34" charset="0"/>
              </a:rPr>
              <a:t>创建业务对象</a:t>
            </a:r>
            <a:endParaRPr lang="en-US" altLang="zh-CN" sz="1200" b="1" kern="0" dirty="0">
              <a:solidFill>
                <a:srgbClr val="FFFFFF"/>
              </a:solidFill>
              <a:latin typeface="+mj-ea"/>
              <a:ea typeface="+mj-ea"/>
              <a:cs typeface="Arial" panose="020B0604020202020204" pitchFamily="34" charset="0"/>
            </a:endParaRPr>
          </a:p>
        </p:txBody>
      </p:sp>
      <p:sp>
        <p:nvSpPr>
          <p:cNvPr id="15" name="矩形 14"/>
          <p:cNvSpPr/>
          <p:nvPr>
            <p:custDataLst>
              <p:tags r:id="rId10"/>
            </p:custDataLst>
          </p:nvPr>
        </p:nvSpPr>
        <p:spPr>
          <a:xfrm>
            <a:off x="2354094" y="2423923"/>
            <a:ext cx="3264976"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页面布局、字段和控件</a:t>
            </a:r>
            <a:endParaRPr lang="en-US" altLang="zh-CN" sz="1200" b="1" kern="0" dirty="0">
              <a:solidFill>
                <a:srgbClr val="FFFFFF"/>
              </a:solidFill>
              <a:latin typeface="+mj-ea"/>
              <a:cs typeface="Arial" panose="020B0604020202020204" pitchFamily="34" charset="0"/>
            </a:endParaRPr>
          </a:p>
        </p:txBody>
      </p:sp>
      <p:sp>
        <p:nvSpPr>
          <p:cNvPr id="11" name="矩形 10"/>
          <p:cNvSpPr/>
          <p:nvPr>
            <p:custDataLst>
              <p:tags r:id="rId11"/>
            </p:custDataLst>
          </p:nvPr>
        </p:nvSpPr>
        <p:spPr>
          <a:xfrm>
            <a:off x="2354094" y="2937920"/>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单据设置</a:t>
            </a:r>
            <a:endParaRPr lang="en-US" altLang="zh-CN" sz="1200" b="1" kern="0" dirty="0">
              <a:solidFill>
                <a:srgbClr val="FFFFFF"/>
              </a:solidFill>
              <a:latin typeface="+mj-ea"/>
              <a:cs typeface="Arial" panose="020B0604020202020204" pitchFamily="34" charset="0"/>
            </a:endParaRPr>
          </a:p>
        </p:txBody>
      </p:sp>
      <p:sp>
        <p:nvSpPr>
          <p:cNvPr id="12" name="TextBox 35"/>
          <p:cNvSpPr txBox="1"/>
          <p:nvPr>
            <p:custDataLst>
              <p:tags r:id="rId12"/>
            </p:custDataLst>
          </p:nvPr>
        </p:nvSpPr>
        <p:spPr>
          <a:xfrm>
            <a:off x="1798029" y="285978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
        <p:nvSpPr>
          <p:cNvPr id="16" name="矩形 15"/>
          <p:cNvSpPr/>
          <p:nvPr>
            <p:custDataLst>
              <p:tags r:id="rId13"/>
            </p:custDataLst>
          </p:nvPr>
        </p:nvSpPr>
        <p:spPr>
          <a:xfrm>
            <a:off x="2354092" y="3441976"/>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发布与部署</a:t>
            </a:r>
            <a:endParaRPr lang="en-US" altLang="zh-CN" sz="1200" b="1" kern="0" dirty="0">
              <a:solidFill>
                <a:srgbClr val="FFFFFF"/>
              </a:solidFill>
              <a:latin typeface="+mj-ea"/>
              <a:cs typeface="Arial" panose="020B0604020202020204" pitchFamily="34" charset="0"/>
            </a:endParaRPr>
          </a:p>
        </p:txBody>
      </p:sp>
      <p:sp>
        <p:nvSpPr>
          <p:cNvPr id="17" name="TextBox 35"/>
          <p:cNvSpPr txBox="1"/>
          <p:nvPr>
            <p:custDataLst>
              <p:tags r:id="rId14"/>
            </p:custDataLst>
          </p:nvPr>
        </p:nvSpPr>
        <p:spPr>
          <a:xfrm>
            <a:off x="1798027" y="3363838"/>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8" name="矩形 17"/>
          <p:cNvSpPr/>
          <p:nvPr>
            <p:custDataLst>
              <p:tags r:id="rId15"/>
            </p:custDataLst>
          </p:nvPr>
        </p:nvSpPr>
        <p:spPr>
          <a:xfrm>
            <a:off x="2354094" y="394603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常用功能</a:t>
            </a:r>
            <a:endParaRPr lang="en-US" altLang="zh-CN" sz="1200" b="1" kern="0" dirty="0">
              <a:solidFill>
                <a:srgbClr val="FFFFFF"/>
              </a:solidFill>
              <a:latin typeface="+mj-ea"/>
              <a:cs typeface="Arial" panose="020B0604020202020204" pitchFamily="34" charset="0"/>
            </a:endParaRPr>
          </a:p>
        </p:txBody>
      </p:sp>
      <p:sp>
        <p:nvSpPr>
          <p:cNvPr id="25" name="TextBox 35"/>
          <p:cNvSpPr txBox="1"/>
          <p:nvPr>
            <p:custDataLst>
              <p:tags r:id="rId16"/>
            </p:custDataLst>
          </p:nvPr>
        </p:nvSpPr>
        <p:spPr>
          <a:xfrm>
            <a:off x="1798029" y="3867894"/>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06</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17"/>
            </p:custDataLst>
          </p:nvPr>
        </p:nvSpPr>
        <p:spPr>
          <a:xfrm>
            <a:off x="2354091" y="438849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a:solidFill>
                  <a:srgbClr val="FFFFFF"/>
                </a:solidFill>
                <a:latin typeface="+mj-ea"/>
                <a:cs typeface="Arial" panose="020B0604020202020204" pitchFamily="34" charset="0"/>
              </a:rPr>
              <a:t>平台案例</a:t>
            </a:r>
            <a:endParaRPr lang="en-US" altLang="zh-CN" sz="1200" b="1" kern="0" dirty="0">
              <a:solidFill>
                <a:srgbClr val="FFFFFF"/>
              </a:solidFill>
              <a:latin typeface="+mj-ea"/>
              <a:cs typeface="Arial" panose="020B0604020202020204" pitchFamily="34" charset="0"/>
            </a:endParaRPr>
          </a:p>
        </p:txBody>
      </p:sp>
      <p:sp>
        <p:nvSpPr>
          <p:cNvPr id="27" name="TextBox 35"/>
          <p:cNvSpPr txBox="1"/>
          <p:nvPr>
            <p:custDataLst>
              <p:tags r:id="rId18"/>
            </p:custDataLst>
          </p:nvPr>
        </p:nvSpPr>
        <p:spPr>
          <a:xfrm>
            <a:off x="1798026" y="429994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Tree>
    <p:custDataLst>
      <p:tags r:id="rId1"/>
    </p:custDataLst>
    <p:extLst>
      <p:ext uri="{BB962C8B-B14F-4D97-AF65-F5344CB8AC3E}">
        <p14:creationId xmlns:p14="http://schemas.microsoft.com/office/powerpoint/2010/main" val="14441785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8" y="928057"/>
            <a:ext cx="1863328" cy="4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flipH="1">
            <a:off x="2325476" y="1019883"/>
            <a:ext cx="14288" cy="3640099"/>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3"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29" y="1394748"/>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29" y="1875595"/>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29" y="2355726"/>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3" name="矩形 12"/>
          <p:cNvSpPr/>
          <p:nvPr>
            <p:custDataLst>
              <p:tags r:id="rId8"/>
            </p:custDataLst>
          </p:nvPr>
        </p:nvSpPr>
        <p:spPr>
          <a:xfrm>
            <a:off x="2354092" y="1457177"/>
            <a:ext cx="2700078"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en-US" altLang="zh-CN" sz="1200" b="1" kern="0" dirty="0" smtClean="0">
                <a:solidFill>
                  <a:srgbClr val="FFFFFF"/>
                </a:solidFill>
                <a:latin typeface="+mj-ea"/>
                <a:cs typeface="Arial" panose="020B0604020202020204" pitchFamily="34" charset="0"/>
              </a:rPr>
              <a:t>BOS</a:t>
            </a:r>
            <a:r>
              <a:rPr lang="zh-CN" altLang="en-US" sz="1200" b="1" kern="0" dirty="0" smtClean="0">
                <a:solidFill>
                  <a:srgbClr val="FFFFFF"/>
                </a:solidFill>
                <a:latin typeface="+mj-ea"/>
                <a:cs typeface="Arial" panose="020B0604020202020204" pitchFamily="34" charset="0"/>
              </a:rPr>
              <a:t>登录</a:t>
            </a:r>
            <a:endParaRPr lang="en-US" sz="1200" b="1" kern="0" dirty="0">
              <a:solidFill>
                <a:srgbClr val="FFFFFF"/>
              </a:solidFill>
              <a:latin typeface="+mj-ea"/>
              <a:cs typeface="Arial" panose="020B0604020202020204" pitchFamily="34" charset="0"/>
            </a:endParaRPr>
          </a:p>
        </p:txBody>
      </p:sp>
      <p:sp>
        <p:nvSpPr>
          <p:cNvPr id="14" name="矩形 13"/>
          <p:cNvSpPr/>
          <p:nvPr>
            <p:custDataLst>
              <p:tags r:id="rId9"/>
            </p:custDataLst>
          </p:nvPr>
        </p:nvSpPr>
        <p:spPr>
          <a:xfrm>
            <a:off x="2354104" y="1941503"/>
            <a:ext cx="3009427"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defRPr/>
            </a:pPr>
            <a:r>
              <a:rPr lang="zh-CN" altLang="en-US" sz="1200" b="1" kern="0" dirty="0" smtClean="0">
                <a:solidFill>
                  <a:srgbClr val="FFFFFF"/>
                </a:solidFill>
                <a:latin typeface="+mj-ea"/>
                <a:cs typeface="Arial" panose="020B0604020202020204" pitchFamily="34" charset="0"/>
              </a:rPr>
              <a:t>创建</a:t>
            </a:r>
            <a:r>
              <a:rPr lang="zh-CN" altLang="en-US" sz="1200" b="1" kern="0" dirty="0">
                <a:solidFill>
                  <a:srgbClr val="FFFFFF"/>
                </a:solidFill>
                <a:latin typeface="+mj-ea"/>
                <a:cs typeface="Arial" panose="020B0604020202020204" pitchFamily="34" charset="0"/>
              </a:rPr>
              <a:t>业务</a:t>
            </a:r>
            <a:r>
              <a:rPr lang="zh-CN" altLang="en-US" sz="1200" b="1" kern="0" dirty="0" smtClean="0">
                <a:solidFill>
                  <a:srgbClr val="FFFFFF"/>
                </a:solidFill>
                <a:latin typeface="+mj-ea"/>
                <a:cs typeface="Arial" panose="020B0604020202020204" pitchFamily="34" charset="0"/>
              </a:rPr>
              <a:t>对象</a:t>
            </a:r>
            <a:endParaRPr lang="en-US" altLang="zh-CN" sz="1200" b="1" kern="0" dirty="0">
              <a:solidFill>
                <a:srgbClr val="FFFFFF"/>
              </a:solidFill>
              <a:latin typeface="+mj-ea"/>
              <a:cs typeface="Arial" panose="020B0604020202020204" pitchFamily="34" charset="0"/>
            </a:endParaRPr>
          </a:p>
        </p:txBody>
      </p:sp>
      <p:sp>
        <p:nvSpPr>
          <p:cNvPr id="15" name="矩形 14"/>
          <p:cNvSpPr/>
          <p:nvPr>
            <p:custDataLst>
              <p:tags r:id="rId10"/>
            </p:custDataLst>
          </p:nvPr>
        </p:nvSpPr>
        <p:spPr>
          <a:xfrm>
            <a:off x="2354094" y="2423923"/>
            <a:ext cx="3264976"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defRPr/>
            </a:pPr>
            <a:r>
              <a:rPr lang="zh-CN" altLang="en-US" sz="1200" b="1" kern="0" dirty="0" smtClean="0">
                <a:solidFill>
                  <a:srgbClr val="FFFFFF"/>
                </a:solidFill>
                <a:latin typeface="+mj-ea"/>
                <a:cs typeface="Arial" panose="020B0604020202020204" pitchFamily="34" charset="0"/>
              </a:rPr>
              <a:t>页面布局、字段和控件</a:t>
            </a:r>
            <a:endParaRPr lang="en-US" altLang="zh-CN" sz="1200" b="1" kern="0" dirty="0">
              <a:solidFill>
                <a:srgbClr val="FFFFFF"/>
              </a:solidFill>
              <a:latin typeface="+mj-ea"/>
              <a:ea typeface="+mj-ea"/>
              <a:cs typeface="Arial" panose="020B0604020202020204" pitchFamily="34" charset="0"/>
            </a:endParaRPr>
          </a:p>
        </p:txBody>
      </p:sp>
      <p:sp>
        <p:nvSpPr>
          <p:cNvPr id="11" name="矩形 10"/>
          <p:cNvSpPr/>
          <p:nvPr>
            <p:custDataLst>
              <p:tags r:id="rId11"/>
            </p:custDataLst>
          </p:nvPr>
        </p:nvSpPr>
        <p:spPr>
          <a:xfrm>
            <a:off x="2354094" y="2937920"/>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smtClean="0">
                <a:solidFill>
                  <a:srgbClr val="FFFFFF"/>
                </a:solidFill>
                <a:latin typeface="+mj-ea"/>
                <a:cs typeface="Arial" panose="020B0604020202020204" pitchFamily="34" charset="0"/>
              </a:rPr>
              <a:t>单据设置</a:t>
            </a:r>
            <a:endParaRPr lang="en-US" altLang="zh-CN" sz="1200" b="1" kern="0" dirty="0">
              <a:solidFill>
                <a:srgbClr val="FFFFFF"/>
              </a:solidFill>
              <a:latin typeface="+mj-ea"/>
              <a:cs typeface="Arial" panose="020B0604020202020204" pitchFamily="34" charset="0"/>
            </a:endParaRPr>
          </a:p>
        </p:txBody>
      </p:sp>
      <p:sp>
        <p:nvSpPr>
          <p:cNvPr id="12" name="TextBox 35"/>
          <p:cNvSpPr txBox="1"/>
          <p:nvPr>
            <p:custDataLst>
              <p:tags r:id="rId12"/>
            </p:custDataLst>
          </p:nvPr>
        </p:nvSpPr>
        <p:spPr>
          <a:xfrm>
            <a:off x="1798029" y="285978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
        <p:nvSpPr>
          <p:cNvPr id="16" name="矩形 15"/>
          <p:cNvSpPr/>
          <p:nvPr>
            <p:custDataLst>
              <p:tags r:id="rId13"/>
            </p:custDataLst>
          </p:nvPr>
        </p:nvSpPr>
        <p:spPr>
          <a:xfrm>
            <a:off x="2354092" y="3441976"/>
            <a:ext cx="3586060" cy="323850"/>
          </a:xfrm>
          <a:prstGeom prst="rect">
            <a:avLst/>
          </a:prstGeom>
          <a:solidFill>
            <a:srgbClr val="FF9900"/>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ea typeface="+mj-ea"/>
                <a:cs typeface="Arial" panose="020B0604020202020204" pitchFamily="34" charset="0"/>
              </a:rPr>
              <a:t>发布与部署</a:t>
            </a:r>
            <a:endParaRPr lang="en-US" altLang="zh-CN" sz="1200" b="1" kern="0" dirty="0">
              <a:solidFill>
                <a:srgbClr val="FFFFFF"/>
              </a:solidFill>
              <a:latin typeface="+mj-ea"/>
              <a:ea typeface="+mj-ea"/>
              <a:cs typeface="Arial" panose="020B0604020202020204" pitchFamily="34" charset="0"/>
            </a:endParaRPr>
          </a:p>
        </p:txBody>
      </p:sp>
      <p:sp>
        <p:nvSpPr>
          <p:cNvPr id="17" name="TextBox 35"/>
          <p:cNvSpPr txBox="1"/>
          <p:nvPr>
            <p:custDataLst>
              <p:tags r:id="rId14"/>
            </p:custDataLst>
          </p:nvPr>
        </p:nvSpPr>
        <p:spPr>
          <a:xfrm>
            <a:off x="1798027" y="3363838"/>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8" name="矩形 17"/>
          <p:cNvSpPr/>
          <p:nvPr>
            <p:custDataLst>
              <p:tags r:id="rId15"/>
            </p:custDataLst>
          </p:nvPr>
        </p:nvSpPr>
        <p:spPr>
          <a:xfrm>
            <a:off x="2354094" y="394603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常用功能</a:t>
            </a:r>
            <a:endParaRPr lang="en-US" altLang="zh-CN" sz="1200" b="1" kern="0" dirty="0">
              <a:solidFill>
                <a:srgbClr val="FFFFFF"/>
              </a:solidFill>
              <a:latin typeface="+mj-ea"/>
              <a:cs typeface="Arial" panose="020B0604020202020204" pitchFamily="34" charset="0"/>
            </a:endParaRPr>
          </a:p>
        </p:txBody>
      </p:sp>
      <p:sp>
        <p:nvSpPr>
          <p:cNvPr id="25" name="TextBox 35"/>
          <p:cNvSpPr txBox="1"/>
          <p:nvPr>
            <p:custDataLst>
              <p:tags r:id="rId16"/>
            </p:custDataLst>
          </p:nvPr>
        </p:nvSpPr>
        <p:spPr>
          <a:xfrm>
            <a:off x="1798029" y="3867894"/>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06</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17"/>
            </p:custDataLst>
          </p:nvPr>
        </p:nvSpPr>
        <p:spPr>
          <a:xfrm>
            <a:off x="2354091" y="438849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a:solidFill>
                  <a:srgbClr val="FFFFFF"/>
                </a:solidFill>
                <a:latin typeface="+mj-ea"/>
                <a:cs typeface="Arial" panose="020B0604020202020204" pitchFamily="34" charset="0"/>
              </a:rPr>
              <a:t>平台案例</a:t>
            </a:r>
            <a:endParaRPr lang="en-US" altLang="zh-CN" sz="1200" b="1" kern="0" dirty="0">
              <a:solidFill>
                <a:srgbClr val="FFFFFF"/>
              </a:solidFill>
              <a:latin typeface="+mj-ea"/>
              <a:cs typeface="Arial" panose="020B0604020202020204" pitchFamily="34" charset="0"/>
            </a:endParaRPr>
          </a:p>
        </p:txBody>
      </p:sp>
      <p:sp>
        <p:nvSpPr>
          <p:cNvPr id="27" name="TextBox 35"/>
          <p:cNvSpPr txBox="1"/>
          <p:nvPr>
            <p:custDataLst>
              <p:tags r:id="rId18"/>
            </p:custDataLst>
          </p:nvPr>
        </p:nvSpPr>
        <p:spPr>
          <a:xfrm>
            <a:off x="1798026" y="429994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Tree>
    <p:custDataLst>
      <p:tags r:id="rId1"/>
    </p:custDataLst>
    <p:extLst>
      <p:ext uri="{BB962C8B-B14F-4D97-AF65-F5344CB8AC3E}">
        <p14:creationId xmlns:p14="http://schemas.microsoft.com/office/powerpoint/2010/main" val="38466134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4" y="1275607"/>
            <a:ext cx="2304256" cy="3600986"/>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发布的业务对象类型有基础资料、单据、账表；</a:t>
            </a:r>
          </a:p>
          <a:p>
            <a:pPr marL="285666" lvl="2" indent="-285666" defTabSz="2044088">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设置好的业务对象可以通过发布功能，发布到主控台界面；</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用户登录主控台后，可通过该功能生成的链接调用</a:t>
            </a:r>
            <a:r>
              <a:rPr lang="en-US" altLang="zh-CN" sz="1200" dirty="0">
                <a:latin typeface="微软雅黑" pitchFamily="34" charset="-122"/>
                <a:ea typeface="微软雅黑" pitchFamily="34" charset="-122"/>
              </a:rPr>
              <a:t>BOS</a:t>
            </a:r>
            <a:r>
              <a:rPr lang="zh-CN" altLang="en-US" sz="1200" dirty="0">
                <a:latin typeface="微软雅黑" pitchFamily="34" charset="-122"/>
                <a:ea typeface="微软雅黑" pitchFamily="34" charset="-122"/>
              </a:rPr>
              <a:t>业务对象相应功能； </a:t>
            </a:r>
          </a:p>
          <a:p>
            <a:pPr marL="285666" lvl="3" indent="-285666" defTabSz="2044088">
              <a:lnSpc>
                <a:spcPct val="90000"/>
              </a:lnSpc>
              <a:spcAft>
                <a:spcPct val="35000"/>
              </a:spcAft>
              <a:buFont typeface="Wingdings" panose="05000000000000000000" pitchFamily="2" charset="2"/>
              <a:buChar char="ü"/>
            </a:pP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1266" name="Picture 2" descr="C:\Users\RD_TOM~1\AppData\Local\Temp\SNAGHTML811d0a2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3" y="729027"/>
            <a:ext cx="5760640" cy="400517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发布</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625528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4" y="1275607"/>
            <a:ext cx="2304256" cy="3600986"/>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en-US" altLang="zh-CN" sz="1200" dirty="0">
                <a:latin typeface="微软雅黑" pitchFamily="34" charset="-122"/>
                <a:ea typeface="微软雅黑" pitchFamily="34" charset="-122"/>
              </a:rPr>
              <a:t>BOS</a:t>
            </a:r>
            <a:r>
              <a:rPr lang="zh-CN" altLang="en-US" sz="1200" dirty="0">
                <a:latin typeface="微软雅黑" pitchFamily="34" charset="-122"/>
                <a:ea typeface="微软雅黑" pitchFamily="34" charset="-122"/>
              </a:rPr>
              <a:t>自定义业务对象、扩展对象可以通过部署功能，制作成部署包；</a:t>
            </a: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目标数据中心安装部署包支持将部署包内的业务对象发布到主控台；</a:t>
            </a:r>
          </a:p>
          <a:p>
            <a:pPr marL="285666" lvl="2" indent="-285666" defTabSz="2044088">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通过部署功能，实现跨数据中心资源共享；</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42" name="Picture 2" descr="C:\Users\RD_TOM~1\AppData\Local\Temp\SNAGHTML812036ee.PNG"/>
          <p:cNvPicPr>
            <a:picLocks noChangeAspect="1" noChangeArrowheads="1"/>
          </p:cNvPicPr>
          <p:nvPr/>
        </p:nvPicPr>
        <p:blipFill rotWithShape="1">
          <a:blip r:embed="rId3">
            <a:extLst>
              <a:ext uri="{28A0092B-C50C-407E-A947-70E740481C1C}">
                <a14:useLocalDpi xmlns:a14="http://schemas.microsoft.com/office/drawing/2010/main" val="0"/>
              </a:ext>
            </a:extLst>
          </a:blip>
          <a:srcRect t="4733"/>
          <a:stretch/>
        </p:blipFill>
        <p:spPr bwMode="auto">
          <a:xfrm>
            <a:off x="2699792" y="904846"/>
            <a:ext cx="5827356" cy="3539112"/>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部署</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937293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8" y="928057"/>
            <a:ext cx="1863328" cy="4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flipH="1">
            <a:off x="2325476" y="1019883"/>
            <a:ext cx="14288" cy="3640099"/>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3"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29" y="1394748"/>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29" y="1875595"/>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29" y="2355726"/>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3" name="矩形 12"/>
          <p:cNvSpPr/>
          <p:nvPr>
            <p:custDataLst>
              <p:tags r:id="rId8"/>
            </p:custDataLst>
          </p:nvPr>
        </p:nvSpPr>
        <p:spPr>
          <a:xfrm>
            <a:off x="2354092" y="1457177"/>
            <a:ext cx="2700078"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en-US" altLang="zh-CN" sz="1200" b="1" kern="0" dirty="0" smtClean="0">
                <a:solidFill>
                  <a:srgbClr val="FFFFFF"/>
                </a:solidFill>
                <a:latin typeface="+mj-ea"/>
                <a:cs typeface="Arial" panose="020B0604020202020204" pitchFamily="34" charset="0"/>
              </a:rPr>
              <a:t>BOS</a:t>
            </a:r>
            <a:r>
              <a:rPr lang="zh-CN" altLang="en-US" sz="1200" b="1" kern="0" dirty="0" smtClean="0">
                <a:solidFill>
                  <a:srgbClr val="FFFFFF"/>
                </a:solidFill>
                <a:latin typeface="+mj-ea"/>
                <a:cs typeface="Arial" panose="020B0604020202020204" pitchFamily="34" charset="0"/>
              </a:rPr>
              <a:t>登录</a:t>
            </a:r>
            <a:endParaRPr lang="en-US" sz="1200" b="1" kern="0" dirty="0">
              <a:solidFill>
                <a:srgbClr val="FFFFFF"/>
              </a:solidFill>
              <a:latin typeface="+mj-ea"/>
              <a:cs typeface="Arial" panose="020B0604020202020204" pitchFamily="34" charset="0"/>
            </a:endParaRPr>
          </a:p>
        </p:txBody>
      </p:sp>
      <p:sp>
        <p:nvSpPr>
          <p:cNvPr id="14" name="矩形 13"/>
          <p:cNvSpPr/>
          <p:nvPr>
            <p:custDataLst>
              <p:tags r:id="rId9"/>
            </p:custDataLst>
          </p:nvPr>
        </p:nvSpPr>
        <p:spPr>
          <a:xfrm>
            <a:off x="2354104" y="1941503"/>
            <a:ext cx="3009427"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defRPr/>
            </a:pPr>
            <a:r>
              <a:rPr lang="zh-CN" altLang="en-US" sz="1200" b="1" kern="0" dirty="0" smtClean="0">
                <a:solidFill>
                  <a:srgbClr val="FFFFFF"/>
                </a:solidFill>
                <a:latin typeface="+mj-ea"/>
                <a:cs typeface="Arial" panose="020B0604020202020204" pitchFamily="34" charset="0"/>
              </a:rPr>
              <a:t>创建</a:t>
            </a:r>
            <a:r>
              <a:rPr lang="zh-CN" altLang="en-US" sz="1200" b="1" kern="0" dirty="0">
                <a:solidFill>
                  <a:srgbClr val="FFFFFF"/>
                </a:solidFill>
                <a:latin typeface="+mj-ea"/>
                <a:cs typeface="Arial" panose="020B0604020202020204" pitchFamily="34" charset="0"/>
              </a:rPr>
              <a:t>业务</a:t>
            </a:r>
            <a:r>
              <a:rPr lang="zh-CN" altLang="en-US" sz="1200" b="1" kern="0" dirty="0" smtClean="0">
                <a:solidFill>
                  <a:srgbClr val="FFFFFF"/>
                </a:solidFill>
                <a:latin typeface="+mj-ea"/>
                <a:cs typeface="Arial" panose="020B0604020202020204" pitchFamily="34" charset="0"/>
              </a:rPr>
              <a:t>对象</a:t>
            </a:r>
            <a:endParaRPr lang="en-US" altLang="zh-CN" sz="1200" b="1" kern="0" dirty="0">
              <a:solidFill>
                <a:srgbClr val="FFFFFF"/>
              </a:solidFill>
              <a:latin typeface="+mj-ea"/>
              <a:cs typeface="Arial" panose="020B0604020202020204" pitchFamily="34" charset="0"/>
            </a:endParaRPr>
          </a:p>
        </p:txBody>
      </p:sp>
      <p:sp>
        <p:nvSpPr>
          <p:cNvPr id="15" name="矩形 14"/>
          <p:cNvSpPr/>
          <p:nvPr>
            <p:custDataLst>
              <p:tags r:id="rId10"/>
            </p:custDataLst>
          </p:nvPr>
        </p:nvSpPr>
        <p:spPr>
          <a:xfrm>
            <a:off x="2354094" y="2423923"/>
            <a:ext cx="3264976"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defRPr/>
            </a:pPr>
            <a:r>
              <a:rPr lang="zh-CN" altLang="en-US" sz="1200" b="1" kern="0" dirty="0" smtClean="0">
                <a:solidFill>
                  <a:srgbClr val="FFFFFF"/>
                </a:solidFill>
                <a:latin typeface="+mj-ea"/>
                <a:cs typeface="Arial" panose="020B0604020202020204" pitchFamily="34" charset="0"/>
              </a:rPr>
              <a:t>页面布局、字段和控件</a:t>
            </a:r>
            <a:endParaRPr lang="en-US" altLang="zh-CN" sz="1200" b="1" kern="0" dirty="0">
              <a:solidFill>
                <a:srgbClr val="FFFFFF"/>
              </a:solidFill>
              <a:latin typeface="+mj-ea"/>
              <a:ea typeface="+mj-ea"/>
              <a:cs typeface="Arial" panose="020B0604020202020204" pitchFamily="34" charset="0"/>
            </a:endParaRPr>
          </a:p>
        </p:txBody>
      </p:sp>
      <p:sp>
        <p:nvSpPr>
          <p:cNvPr id="11" name="矩形 10"/>
          <p:cNvSpPr/>
          <p:nvPr>
            <p:custDataLst>
              <p:tags r:id="rId11"/>
            </p:custDataLst>
          </p:nvPr>
        </p:nvSpPr>
        <p:spPr>
          <a:xfrm>
            <a:off x="2354094" y="2937920"/>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smtClean="0">
                <a:solidFill>
                  <a:srgbClr val="FFFFFF"/>
                </a:solidFill>
                <a:latin typeface="+mj-ea"/>
                <a:cs typeface="Arial" panose="020B0604020202020204" pitchFamily="34" charset="0"/>
              </a:rPr>
              <a:t>单据设置</a:t>
            </a:r>
            <a:endParaRPr lang="en-US" altLang="zh-CN" sz="1200" b="1" kern="0" dirty="0">
              <a:solidFill>
                <a:srgbClr val="FFFFFF"/>
              </a:solidFill>
              <a:latin typeface="+mj-ea"/>
              <a:cs typeface="Arial" panose="020B0604020202020204" pitchFamily="34" charset="0"/>
            </a:endParaRPr>
          </a:p>
        </p:txBody>
      </p:sp>
      <p:sp>
        <p:nvSpPr>
          <p:cNvPr id="12" name="TextBox 35"/>
          <p:cNvSpPr txBox="1"/>
          <p:nvPr>
            <p:custDataLst>
              <p:tags r:id="rId12"/>
            </p:custDataLst>
          </p:nvPr>
        </p:nvSpPr>
        <p:spPr>
          <a:xfrm>
            <a:off x="1798029" y="285978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
        <p:nvSpPr>
          <p:cNvPr id="16" name="矩形 15"/>
          <p:cNvSpPr/>
          <p:nvPr>
            <p:custDataLst>
              <p:tags r:id="rId13"/>
            </p:custDataLst>
          </p:nvPr>
        </p:nvSpPr>
        <p:spPr>
          <a:xfrm>
            <a:off x="2354092" y="3441976"/>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smtClean="0">
                <a:solidFill>
                  <a:srgbClr val="FFFFFF"/>
                </a:solidFill>
                <a:latin typeface="+mj-ea"/>
                <a:cs typeface="Arial" panose="020B0604020202020204" pitchFamily="34" charset="0"/>
              </a:rPr>
              <a:t>发布</a:t>
            </a:r>
            <a:r>
              <a:rPr lang="zh-CN" altLang="en-US" sz="1200" b="1" kern="0" dirty="0">
                <a:solidFill>
                  <a:srgbClr val="FFFFFF"/>
                </a:solidFill>
                <a:latin typeface="+mj-ea"/>
                <a:cs typeface="Arial" panose="020B0604020202020204" pitchFamily="34" charset="0"/>
              </a:rPr>
              <a:t>与</a:t>
            </a:r>
            <a:r>
              <a:rPr lang="zh-CN" altLang="en-US" sz="1200" b="1" kern="0" dirty="0" smtClean="0">
                <a:solidFill>
                  <a:srgbClr val="FFFFFF"/>
                </a:solidFill>
                <a:latin typeface="+mj-ea"/>
                <a:cs typeface="Arial" panose="020B0604020202020204" pitchFamily="34" charset="0"/>
              </a:rPr>
              <a:t>部署</a:t>
            </a:r>
            <a:endParaRPr lang="en-US" altLang="zh-CN" sz="1200" b="1" kern="0" dirty="0">
              <a:solidFill>
                <a:srgbClr val="FFFFFF"/>
              </a:solidFill>
              <a:latin typeface="+mj-ea"/>
              <a:cs typeface="Arial" panose="020B0604020202020204" pitchFamily="34" charset="0"/>
            </a:endParaRPr>
          </a:p>
        </p:txBody>
      </p:sp>
      <p:sp>
        <p:nvSpPr>
          <p:cNvPr id="17" name="TextBox 35"/>
          <p:cNvSpPr txBox="1"/>
          <p:nvPr>
            <p:custDataLst>
              <p:tags r:id="rId14"/>
            </p:custDataLst>
          </p:nvPr>
        </p:nvSpPr>
        <p:spPr>
          <a:xfrm>
            <a:off x="1798027" y="3363838"/>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8" name="矩形 17"/>
          <p:cNvSpPr/>
          <p:nvPr>
            <p:custDataLst>
              <p:tags r:id="rId15"/>
            </p:custDataLst>
          </p:nvPr>
        </p:nvSpPr>
        <p:spPr>
          <a:xfrm>
            <a:off x="2354094" y="3946032"/>
            <a:ext cx="3586060" cy="323850"/>
          </a:xfrm>
          <a:prstGeom prst="rect">
            <a:avLst/>
          </a:prstGeom>
          <a:solidFill>
            <a:srgbClr val="FF9900"/>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ea typeface="+mj-ea"/>
                <a:cs typeface="Arial" panose="020B0604020202020204" pitchFamily="34" charset="0"/>
              </a:rPr>
              <a:t>常用功能</a:t>
            </a:r>
            <a:endParaRPr lang="en-US" altLang="zh-CN" sz="1200" b="1" kern="0" dirty="0">
              <a:solidFill>
                <a:srgbClr val="FFFFFF"/>
              </a:solidFill>
              <a:latin typeface="+mj-ea"/>
              <a:ea typeface="+mj-ea"/>
              <a:cs typeface="Arial" panose="020B0604020202020204" pitchFamily="34" charset="0"/>
            </a:endParaRPr>
          </a:p>
        </p:txBody>
      </p:sp>
      <p:sp>
        <p:nvSpPr>
          <p:cNvPr id="25" name="TextBox 35"/>
          <p:cNvSpPr txBox="1"/>
          <p:nvPr>
            <p:custDataLst>
              <p:tags r:id="rId16"/>
            </p:custDataLst>
          </p:nvPr>
        </p:nvSpPr>
        <p:spPr>
          <a:xfrm>
            <a:off x="1798029" y="3867894"/>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06</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17"/>
            </p:custDataLst>
          </p:nvPr>
        </p:nvSpPr>
        <p:spPr>
          <a:xfrm>
            <a:off x="2354091" y="438849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a:solidFill>
                  <a:srgbClr val="FFFFFF"/>
                </a:solidFill>
                <a:latin typeface="+mj-ea"/>
                <a:cs typeface="Arial" panose="020B0604020202020204" pitchFamily="34" charset="0"/>
              </a:rPr>
              <a:t>平台案例</a:t>
            </a:r>
            <a:endParaRPr lang="en-US" altLang="zh-CN" sz="1200" b="1" kern="0" dirty="0">
              <a:solidFill>
                <a:srgbClr val="FFFFFF"/>
              </a:solidFill>
              <a:latin typeface="+mj-ea"/>
              <a:cs typeface="Arial" panose="020B0604020202020204" pitchFamily="34" charset="0"/>
            </a:endParaRPr>
          </a:p>
        </p:txBody>
      </p:sp>
      <p:sp>
        <p:nvSpPr>
          <p:cNvPr id="27" name="TextBox 35"/>
          <p:cNvSpPr txBox="1"/>
          <p:nvPr>
            <p:custDataLst>
              <p:tags r:id="rId18"/>
            </p:custDataLst>
          </p:nvPr>
        </p:nvSpPr>
        <p:spPr>
          <a:xfrm>
            <a:off x="1798026" y="429994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Tree>
    <p:custDataLst>
      <p:tags r:id="rId1"/>
    </p:custDataLst>
    <p:extLst>
      <p:ext uri="{BB962C8B-B14F-4D97-AF65-F5344CB8AC3E}">
        <p14:creationId xmlns:p14="http://schemas.microsoft.com/office/powerpoint/2010/main" val="4608361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4" y="1275607"/>
            <a:ext cx="2304256" cy="2179058"/>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单据列表通过字段的“列表字段汇总类型”，设置合计信息；</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683"/>
          <a:stretch/>
        </p:blipFill>
        <p:spPr bwMode="auto">
          <a:xfrm>
            <a:off x="2591272" y="904847"/>
            <a:ext cx="6552728" cy="396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合计信息显示</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766851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4" y="1275607"/>
            <a:ext cx="2304256" cy="2973122"/>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单据列表通过字段的“列表字段汇总类型”，设置合计信息；</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单据体通过单据体的“列表字段汇总类型”，设置合计信息；</a:t>
            </a:r>
          </a:p>
          <a:p>
            <a:pPr marL="285666" lvl="2"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297" y="760693"/>
            <a:ext cx="6055171" cy="400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合计信息显示</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878058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4" y="1275606"/>
            <a:ext cx="2304256" cy="2594556"/>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单据列表通过字段的“列表字段汇总类型”，设置合计信息；</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单据体通过单据体的“列表字段汇总类型”，设置合计信息；</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列表、单据体中，选中行行合计</a:t>
            </a:r>
            <a:r>
              <a:rPr lang="en-US" altLang="zh-CN" sz="1200" dirty="0">
                <a:latin typeface="微软雅黑" pitchFamily="34" charset="-122"/>
                <a:ea typeface="微软雅黑" pitchFamily="34" charset="-122"/>
              </a:rPr>
              <a:t>tips</a:t>
            </a:r>
            <a:r>
              <a:rPr lang="zh-CN" altLang="en-US" sz="1200" dirty="0">
                <a:latin typeface="微软雅黑" pitchFamily="34" charset="-122"/>
                <a:ea typeface="微软雅黑" pitchFamily="34" charset="-122"/>
              </a:rPr>
              <a:t>显示 </a:t>
            </a:r>
            <a:r>
              <a:rPr lang="en-US" altLang="zh-CN" sz="1200" dirty="0">
                <a:latin typeface="微软雅黑" pitchFamily="34" charset="-122"/>
                <a:ea typeface="微软雅黑" pitchFamily="34" charset="-122"/>
              </a:rPr>
              <a:t>– Ctrl+</a:t>
            </a:r>
            <a:r>
              <a:rPr lang="zh-CN" altLang="en-US" sz="1200" dirty="0">
                <a:latin typeface="微软雅黑" pitchFamily="34" charset="-122"/>
                <a:ea typeface="微软雅黑" pitchFamily="34" charset="-122"/>
              </a:rPr>
              <a:t>鼠标选中行，</a:t>
            </a:r>
            <a:r>
              <a:rPr lang="en-US" altLang="zh-CN" sz="1200" dirty="0">
                <a:latin typeface="微软雅黑" pitchFamily="34" charset="-122"/>
                <a:ea typeface="微软雅黑" pitchFamily="34" charset="-122"/>
              </a:rPr>
              <a:t>Alt+</a:t>
            </a:r>
            <a:r>
              <a:rPr lang="zh-CN" altLang="en-US" sz="1200" dirty="0">
                <a:latin typeface="微软雅黑" pitchFamily="34" charset="-122"/>
                <a:ea typeface="微软雅黑" pitchFamily="34" charset="-122"/>
              </a:rPr>
              <a:t>鼠标移动，显示选中行合计；</a:t>
            </a:r>
            <a:endParaRPr lang="en-US" altLang="zh-CN" sz="1200" dirty="0">
              <a:latin typeface="微软雅黑" pitchFamily="34" charset="-122"/>
              <a:ea typeface="微软雅黑" pitchFamily="34" charset="-122"/>
            </a:endParaRPr>
          </a:p>
          <a:p>
            <a:pPr marL="0" lvl="2" defTabSz="2044088">
              <a:lnSpc>
                <a:spcPct val="90000"/>
              </a:lnSpc>
              <a:spcAft>
                <a:spcPct val="35000"/>
              </a:spcAft>
            </a:pPr>
            <a:endParaRPr lang="en-US" altLang="zh-CN" sz="1200" dirty="0">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729019"/>
            <a:ext cx="6192688" cy="4074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合计信息显示</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14677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4" y="1275607"/>
            <a:ext cx="2304256" cy="3434786"/>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单据列表通过字段的“列表字段汇总类型”，设置合计信息；</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单据体通过单据体的“列表字段汇总类型”，设置合计信息；</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列表、单据体中，选中行行合计</a:t>
            </a:r>
            <a:r>
              <a:rPr lang="en-US" altLang="zh-CN" sz="1200" dirty="0">
                <a:latin typeface="微软雅黑" pitchFamily="34" charset="-122"/>
                <a:ea typeface="微软雅黑" pitchFamily="34" charset="-122"/>
              </a:rPr>
              <a:t>tips</a:t>
            </a:r>
            <a:r>
              <a:rPr lang="zh-CN" altLang="en-US" sz="1200" dirty="0">
                <a:latin typeface="微软雅黑" pitchFamily="34" charset="-122"/>
                <a:ea typeface="微软雅黑" pitchFamily="34" charset="-122"/>
              </a:rPr>
              <a:t>显示 </a:t>
            </a:r>
            <a:r>
              <a:rPr lang="en-US" altLang="zh-CN" sz="1200" dirty="0">
                <a:latin typeface="微软雅黑" pitchFamily="34" charset="-122"/>
                <a:ea typeface="微软雅黑" pitchFamily="34" charset="-122"/>
              </a:rPr>
              <a:t>– Ctrl+</a:t>
            </a:r>
            <a:r>
              <a:rPr lang="zh-CN" altLang="en-US" sz="1200" dirty="0">
                <a:latin typeface="微软雅黑" pitchFamily="34" charset="-122"/>
                <a:ea typeface="微软雅黑" pitchFamily="34" charset="-122"/>
              </a:rPr>
              <a:t>鼠标选中行，</a:t>
            </a:r>
            <a:r>
              <a:rPr lang="en-US" altLang="zh-CN" sz="1200" dirty="0">
                <a:latin typeface="微软雅黑" pitchFamily="34" charset="-122"/>
                <a:ea typeface="微软雅黑" pitchFamily="34" charset="-122"/>
              </a:rPr>
              <a:t>Alt+</a:t>
            </a:r>
            <a:r>
              <a:rPr lang="zh-CN" altLang="en-US" sz="1200" dirty="0">
                <a:latin typeface="微软雅黑" pitchFamily="34" charset="-122"/>
                <a:ea typeface="微软雅黑" pitchFamily="34" charset="-122"/>
              </a:rPr>
              <a:t>鼠标移动，显示选中行合计；</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单据中，字段汇总至上级字段；</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endParaRPr lang="en-US" altLang="zh-CN" sz="1200" dirty="0">
              <a:latin typeface="微软雅黑" pitchFamily="34" charset="-122"/>
              <a:ea typeface="微软雅黑" pitchFamily="34" charset="-122"/>
            </a:endParaRPr>
          </a:p>
          <a:p>
            <a:pPr marL="0" lvl="2"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设计灵活；</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使用方便</a:t>
            </a:r>
            <a:endParaRPr lang="en-US" altLang="zh-CN" sz="1200" dirty="0">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729018"/>
            <a:ext cx="6336704" cy="393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合计信息显示</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949655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4" y="1275618"/>
            <a:ext cx="2304256" cy="3397853"/>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支持追加引入；</a:t>
            </a: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支持覆盖引入；</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支持设置引入模板设置；</a:t>
            </a:r>
          </a:p>
          <a:p>
            <a:pPr marL="285666" lvl="2" indent="-285666" defTabSz="2044088">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t>应用于系统初始化；</a:t>
            </a:r>
            <a:endParaRPr lang="en-US" altLang="zh-CN" sz="1200" dirty="0"/>
          </a:p>
          <a:p>
            <a:pPr marL="285666" lvl="3" indent="-285666" defTabSz="2044088">
              <a:lnSpc>
                <a:spcPct val="90000"/>
              </a:lnSpc>
              <a:spcAft>
                <a:spcPct val="35000"/>
              </a:spcAft>
              <a:buFont typeface="Wingdings" panose="05000000000000000000" pitchFamily="2" charset="2"/>
              <a:buChar char="ü"/>
            </a:pPr>
            <a:r>
              <a:rPr lang="zh-CN" altLang="en-US" sz="1200" dirty="0"/>
              <a:t>方便用户快速实施、快速上线</a:t>
            </a:r>
            <a:r>
              <a:rPr lang="zh-CN" altLang="en-US" sz="1200" dirty="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713352"/>
            <a:ext cx="4775076" cy="391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引入引出</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412355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931963" y="4634730"/>
            <a:ext cx="2284015" cy="338554"/>
          </a:xfrm>
          <a:prstGeom prst="rect">
            <a:avLst/>
          </a:prstGeom>
        </p:spPr>
        <p:txBody>
          <a:bodyPr wrap="square" lIns="91416" tIns="45708" rIns="91416" bIns="45708">
            <a:spAutoFit/>
          </a:bodyPr>
          <a:lstStyle/>
          <a:p>
            <a:pPr algn="ctr"/>
            <a:r>
              <a:rPr lang="zh-CN" altLang="en-US" sz="1600" b="1">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2" y="4616550"/>
            <a:ext cx="2471217" cy="338554"/>
          </a:xfrm>
          <a:prstGeom prst="rect">
            <a:avLst/>
          </a:prstGeom>
        </p:spPr>
        <p:txBody>
          <a:bodyPr wrap="square" lIns="91416" tIns="45708" rIns="91416" bIns="45708">
            <a:spAutoFit/>
          </a:bodyPr>
          <a:lstStyle/>
          <a:p>
            <a:pPr algn="ctr"/>
            <a:r>
              <a:rPr lang="zh-CN" altLang="en-US" sz="1600" b="1">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6" y="1203599"/>
            <a:ext cx="6061539" cy="28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3" y="886907"/>
            <a:ext cx="6061539" cy="3701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51521" y="87629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0" name="矩形 9"/>
          <p:cNvSpPr/>
          <p:nvPr/>
        </p:nvSpPr>
        <p:spPr>
          <a:xfrm>
            <a:off x="179514" y="1422884"/>
            <a:ext cx="2304256" cy="2871555"/>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r>
              <a:rPr lang="zh-CN" altLang="en-US" sz="1200" b="1" dirty="0">
                <a:solidFill>
                  <a:srgbClr val="FFFFFF"/>
                </a:solidFill>
                <a:latin typeface="微软雅黑" pitchFamily="34" charset="-122"/>
                <a:ea typeface="微软雅黑" pitchFamily="34" charset="-122"/>
                <a:cs typeface="Arial" panose="020B0604020202020204" pitchFamily="34" charset="0"/>
              </a:rPr>
              <a:t>件之后关闭下载界件</a:t>
            </a:r>
            <a:endParaRPr lang="en-US" altLang="zh-CN" sz="1200" b="1" dirty="0">
              <a:solidFill>
                <a:srgbClr val="FFFFFF"/>
              </a:solidFill>
              <a:latin typeface="微软雅黑" pitchFamily="34" charset="-122"/>
              <a:ea typeface="微软雅黑" pitchFamily="34" charset="-122"/>
              <a:cs typeface="Arial" panose="020B0604020202020204" pitchFamily="34" charset="0"/>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引出文件关闭下载界面后，即时删除临时目录中文件；</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大文本支持引入、引出正文；</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覆盖引入匹配字段支持多语言字段</a:t>
            </a:r>
          </a:p>
          <a:p>
            <a:pPr marL="285666" lvl="2" indent="-285666" defTabSz="2044088">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11"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引入引出</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474960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9627" y="759505"/>
            <a:ext cx="1753531"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97619" y="1306091"/>
            <a:ext cx="1810097" cy="2243691"/>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新建</a:t>
            </a: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复制</a:t>
            </a: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继承</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提供快速创建业务对象功能</a:t>
            </a: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52" name="Picture 4" descr="C:\Users\RD_TOM~1\AppData\Local\Temp\SNAGHTML80dc336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729018"/>
            <a:ext cx="5832648" cy="392217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2"/>
          <p:cNvSpPr txBox="1">
            <a:spLocks/>
          </p:cNvSpPr>
          <p:nvPr/>
        </p:nvSpPr>
        <p:spPr>
          <a:xfrm>
            <a:off x="0" y="0"/>
            <a:ext cx="6697414" cy="573882"/>
          </a:xfrm>
          <a:prstGeom prst="rect">
            <a:avLst/>
          </a:prstGeom>
        </p:spPr>
        <p:txBody>
          <a:bodyPr lIns="91416" tIns="45708" rIns="91416" bIns="45708"/>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创建业务对象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三种方式</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543245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003685"/>
            <a:ext cx="6294712" cy="351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51521" y="958405"/>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7" name="矩形 6"/>
          <p:cNvSpPr/>
          <p:nvPr/>
        </p:nvSpPr>
        <p:spPr>
          <a:xfrm>
            <a:off x="179514" y="1504992"/>
            <a:ext cx="2304256" cy="3102388"/>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支持多类别基础资料模糊查询；</a:t>
            </a: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基础资料下拉模糊查询支持定位到首行；</a:t>
            </a:r>
            <a:endParaRPr lang="en-US" altLang="zh-CN" sz="1200" dirty="0">
              <a:latin typeface="微软雅黑" pitchFamily="34" charset="-122"/>
              <a:ea typeface="微软雅黑" pitchFamily="34" charset="-122"/>
            </a:endParaRPr>
          </a:p>
          <a:p>
            <a:pPr marL="0" lvl="2" defTabSz="2044088">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用户更方便、快捷的录入；</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8"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模糊查询</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038249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931963" y="4634730"/>
            <a:ext cx="2284015" cy="338554"/>
          </a:xfrm>
          <a:prstGeom prst="rect">
            <a:avLst/>
          </a:prstGeom>
        </p:spPr>
        <p:txBody>
          <a:bodyPr wrap="square" lIns="91416" tIns="45708" rIns="91416" bIns="45708">
            <a:spAutoFit/>
          </a:bodyPr>
          <a:lstStyle/>
          <a:p>
            <a:pPr algn="ctr"/>
            <a:r>
              <a:rPr lang="zh-CN" altLang="en-US" sz="1600" b="1">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2" y="4616550"/>
            <a:ext cx="2471217" cy="338554"/>
          </a:xfrm>
          <a:prstGeom prst="rect">
            <a:avLst/>
          </a:prstGeom>
        </p:spPr>
        <p:txBody>
          <a:bodyPr wrap="square" lIns="91416" tIns="45708" rIns="91416" bIns="45708">
            <a:spAutoFit/>
          </a:bodyPr>
          <a:lstStyle/>
          <a:p>
            <a:pPr algn="ctr"/>
            <a:r>
              <a:rPr lang="zh-CN" altLang="en-US" sz="1600" b="1">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4" y="784127"/>
            <a:ext cx="5904656" cy="3763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5700" y="789732"/>
            <a:ext cx="6168905" cy="3844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339949" y="846412"/>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0" name="矩形 9"/>
          <p:cNvSpPr/>
          <p:nvPr/>
        </p:nvSpPr>
        <p:spPr>
          <a:xfrm>
            <a:off x="267942" y="1393012"/>
            <a:ext cx="2304256" cy="3564053"/>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列表过滤缺省方案、快捷过滤缺省方案支持自定义；</a:t>
            </a: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支持自动保存私有过滤方案；</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支持自动保存缺省过滤方案；</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过滤筛选条件丰富，支持字段与字段的比较</a:t>
            </a:r>
            <a:endParaRPr lang="en-US" altLang="zh-CN" sz="1200" dirty="0">
              <a:latin typeface="微软雅黑" pitchFamily="34" charset="-122"/>
              <a:ea typeface="微软雅黑" pitchFamily="34" charset="-122"/>
            </a:endParaRPr>
          </a:p>
          <a:p>
            <a:pPr marL="0" lvl="2" defTabSz="2044088">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用户更方便、快捷的查询；</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11"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过滤</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27394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9" name="矩形 18"/>
          <p:cNvSpPr/>
          <p:nvPr/>
        </p:nvSpPr>
        <p:spPr>
          <a:xfrm>
            <a:off x="179514" y="1275606"/>
            <a:ext cx="2304256" cy="3628686"/>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支持设置文件服务器存储；</a:t>
            </a: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支持设置文件在线预览；</a:t>
            </a:r>
          </a:p>
          <a:p>
            <a:pPr marL="285666" lvl="2" indent="-285666" defTabSz="2044088">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实现客户端与文件服务器文件传输；</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提升数据库服务器性能；</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降低了附件管理的复杂程度；</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减少了数据维护成本；</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10" y="904846"/>
            <a:ext cx="5646693" cy="3107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21" y="904848"/>
            <a:ext cx="5684407" cy="3467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文件服务</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412355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功能设置</a:t>
            </a:r>
          </a:p>
        </p:txBody>
      </p:sp>
      <p:sp>
        <p:nvSpPr>
          <p:cNvPr id="19" name="矩形 18"/>
          <p:cNvSpPr/>
          <p:nvPr/>
        </p:nvSpPr>
        <p:spPr>
          <a:xfrm>
            <a:off x="179514" y="1275618"/>
            <a:ext cx="2304256" cy="1486561"/>
          </a:xfrm>
          <a:prstGeom prst="rect">
            <a:avLst/>
          </a:prstGeom>
        </p:spPr>
        <p:txBody>
          <a:bodyPr wrap="square" lIns="91416" tIns="45708" rIns="91416" bIns="45708">
            <a:spAutoFit/>
          </a:bodyPr>
          <a:lstStyle/>
          <a:p>
            <a:pPr marL="285666" lvl="3"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配置文件服务器有时配置了，也无法使用。可按提示检查下配置项</a:t>
            </a: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7"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文件服务设置注意事项</a:t>
            </a:r>
            <a:endParaRPr lang="zh-CN" altLang="en-US" dirty="0">
              <a:latin typeface="微软雅黑" pitchFamily="34" charset="-122"/>
              <a:ea typeface="微软雅黑" pitchFamily="34" charset="-122"/>
            </a:endParaRPr>
          </a:p>
        </p:txBody>
      </p:sp>
      <p:sp>
        <p:nvSpPr>
          <p:cNvPr id="8" name="圆角矩形 7"/>
          <p:cNvSpPr/>
          <p:nvPr/>
        </p:nvSpPr>
        <p:spPr>
          <a:xfrm>
            <a:off x="2924200" y="1466296"/>
            <a:ext cx="5328592" cy="658706"/>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en-US" altLang="zh-CN" sz="1200" dirty="0">
                <a:solidFill>
                  <a:schemeClr val="tx1"/>
                </a:solidFill>
              </a:rPr>
              <a:t>2</a:t>
            </a:r>
            <a:r>
              <a:rPr kumimoji="1" lang="zh-CN" altLang="en-US" sz="1200" dirty="0">
                <a:solidFill>
                  <a:schemeClr val="tx1"/>
                </a:solidFill>
              </a:rPr>
              <a:t>、文件服务器的</a:t>
            </a:r>
            <a:r>
              <a:rPr lang="en-US" altLang="zh-CN" sz="1200" dirty="0">
                <a:solidFill>
                  <a:schemeClr val="tx1"/>
                </a:solidFill>
              </a:rPr>
              <a:t>K3Cloud\</a:t>
            </a:r>
            <a:r>
              <a:rPr lang="en-US" altLang="zh-CN" sz="1200" dirty="0" err="1">
                <a:solidFill>
                  <a:schemeClr val="tx1"/>
                </a:solidFill>
              </a:rPr>
              <a:t>FileService</a:t>
            </a:r>
            <a:r>
              <a:rPr lang="en-US" altLang="zh-CN" sz="1200" dirty="0">
                <a:solidFill>
                  <a:schemeClr val="tx1"/>
                </a:solidFill>
              </a:rPr>
              <a:t>\</a:t>
            </a:r>
            <a:r>
              <a:rPr lang="en-US" altLang="zh-CN" sz="1200" dirty="0" err="1">
                <a:solidFill>
                  <a:schemeClr val="tx1"/>
                </a:solidFill>
              </a:rPr>
              <a:t>App_Data</a:t>
            </a:r>
            <a:r>
              <a:rPr lang="zh-CN" altLang="en-US" sz="1200" dirty="0">
                <a:solidFill>
                  <a:schemeClr val="tx1"/>
                </a:solidFill>
              </a:rPr>
              <a:t>目录下，确保</a:t>
            </a:r>
            <a:r>
              <a:rPr lang="en-US" altLang="zh-CN" sz="1200" dirty="0" err="1">
                <a:solidFill>
                  <a:schemeClr val="tx1"/>
                </a:solidFill>
              </a:rPr>
              <a:t>common.config</a:t>
            </a:r>
            <a:r>
              <a:rPr lang="zh-CN" altLang="en-US" sz="1200" dirty="0">
                <a:solidFill>
                  <a:schemeClr val="tx1"/>
                </a:solidFill>
              </a:rPr>
              <a:t>文件中，</a:t>
            </a:r>
            <a:r>
              <a:rPr lang="en-US" altLang="zh-CN" sz="1200" dirty="0">
                <a:solidFill>
                  <a:schemeClr val="tx1"/>
                </a:solidFill>
              </a:rPr>
              <a:t> &lt;add key=“</a:t>
            </a:r>
            <a:r>
              <a:rPr lang="en-US" altLang="zh-CN" sz="1200" dirty="0" err="1">
                <a:solidFill>
                  <a:schemeClr val="tx1"/>
                </a:solidFill>
              </a:rPr>
              <a:t>managementSiteUrl</a:t>
            </a:r>
            <a:r>
              <a:rPr lang="en-US" altLang="zh-CN" sz="1200" dirty="0">
                <a:solidFill>
                  <a:schemeClr val="tx1"/>
                </a:solidFill>
              </a:rPr>
              <a:t>” value=“</a:t>
            </a:r>
            <a:r>
              <a:rPr lang="en-US" altLang="zh-CN" sz="1200" dirty="0">
                <a:solidFill>
                  <a:schemeClr val="tx1"/>
                </a:solidFill>
                <a:hlinkClick r:id="rId3"/>
              </a:rPr>
              <a:t>http://V-MOBILE001-K3C:8000</a:t>
            </a:r>
            <a:r>
              <a:rPr lang="en-US" altLang="zh-CN" sz="1200" dirty="0">
                <a:solidFill>
                  <a:schemeClr val="tx1"/>
                </a:solidFill>
              </a:rPr>
              <a:t>” /&gt;</a:t>
            </a:r>
            <a:r>
              <a:rPr lang="zh-CN" altLang="en-US" sz="1200" dirty="0">
                <a:solidFill>
                  <a:schemeClr val="tx1"/>
                </a:solidFill>
              </a:rPr>
              <a:t>，指向使用的文件服务器 </a:t>
            </a:r>
            <a:r>
              <a:rPr lang="en-US" altLang="zh-CN" sz="1200" dirty="0">
                <a:solidFill>
                  <a:schemeClr val="tx1"/>
                </a:solidFill>
              </a:rPr>
              <a:t>– </a:t>
            </a:r>
            <a:r>
              <a:rPr lang="zh-CN" altLang="en-US" sz="1200" dirty="0">
                <a:solidFill>
                  <a:schemeClr val="tx1"/>
                </a:solidFill>
              </a:rPr>
              <a:t>一般自动指定；</a:t>
            </a:r>
            <a:endParaRPr kumimoji="1" lang="zh-CN" altLang="en-US" sz="1200" dirty="0">
              <a:solidFill>
                <a:schemeClr val="tx1"/>
              </a:solidFill>
            </a:endParaRPr>
          </a:p>
        </p:txBody>
      </p:sp>
      <p:sp>
        <p:nvSpPr>
          <p:cNvPr id="9" name="圆角矩形 8"/>
          <p:cNvSpPr/>
          <p:nvPr/>
        </p:nvSpPr>
        <p:spPr>
          <a:xfrm>
            <a:off x="2915817" y="2159562"/>
            <a:ext cx="5328592"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en-US" altLang="zh-CN" sz="1200" dirty="0">
                <a:solidFill>
                  <a:schemeClr val="tx1"/>
                </a:solidFill>
              </a:rPr>
              <a:t>3</a:t>
            </a:r>
            <a:r>
              <a:rPr lang="zh-CN" altLang="en-US" sz="1200" dirty="0">
                <a:solidFill>
                  <a:schemeClr val="tx1"/>
                </a:solidFill>
              </a:rPr>
              <a:t>、</a:t>
            </a:r>
            <a:r>
              <a:rPr kumimoji="1" lang="zh-CN" altLang="en-US" sz="1200" dirty="0">
                <a:solidFill>
                  <a:schemeClr val="tx1"/>
                </a:solidFill>
              </a:rPr>
              <a:t>文件服务器的文件存储目录</a:t>
            </a:r>
            <a:r>
              <a:rPr lang="zh-CN" altLang="en-US" sz="1200" dirty="0">
                <a:solidFill>
                  <a:schemeClr val="tx1"/>
                </a:solidFill>
              </a:rPr>
              <a:t>，需设置</a:t>
            </a:r>
            <a:r>
              <a:rPr lang="en-US" altLang="zh-CN" sz="1200" dirty="0">
                <a:solidFill>
                  <a:schemeClr val="tx1"/>
                </a:solidFill>
              </a:rPr>
              <a:t>network service</a:t>
            </a:r>
            <a:r>
              <a:rPr lang="zh-CN" altLang="en-US" sz="1200" dirty="0">
                <a:solidFill>
                  <a:schemeClr val="tx1"/>
                </a:solidFill>
              </a:rPr>
              <a:t>用户，且指定所有权限；</a:t>
            </a:r>
            <a:endParaRPr kumimoji="1" lang="zh-CN" altLang="en-US" sz="1200" dirty="0">
              <a:solidFill>
                <a:schemeClr val="tx1"/>
              </a:solidFill>
            </a:endParaRPr>
          </a:p>
        </p:txBody>
      </p:sp>
      <p:sp>
        <p:nvSpPr>
          <p:cNvPr id="10" name="圆角矩形 9"/>
          <p:cNvSpPr/>
          <p:nvPr/>
        </p:nvSpPr>
        <p:spPr>
          <a:xfrm>
            <a:off x="2915817" y="2571286"/>
            <a:ext cx="5328592"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en-US" altLang="zh-CN" sz="1200" dirty="0">
                <a:solidFill>
                  <a:schemeClr val="tx1"/>
                </a:solidFill>
              </a:rPr>
              <a:t>4</a:t>
            </a:r>
            <a:r>
              <a:rPr kumimoji="1" lang="zh-CN" altLang="en-US" sz="1200" dirty="0">
                <a:solidFill>
                  <a:schemeClr val="tx1"/>
                </a:solidFill>
              </a:rPr>
              <a:t>、“文件服务设置 </a:t>
            </a:r>
            <a:r>
              <a:rPr kumimoji="1" lang="en-US" altLang="zh-CN" sz="1200" dirty="0">
                <a:solidFill>
                  <a:schemeClr val="tx1"/>
                </a:solidFill>
              </a:rPr>
              <a:t>– </a:t>
            </a:r>
            <a:r>
              <a:rPr kumimoji="1" lang="zh-CN" altLang="en-US" sz="1200" dirty="0">
                <a:solidFill>
                  <a:schemeClr val="tx1"/>
                </a:solidFill>
              </a:rPr>
              <a:t>文件服务地址”中，注意正在使用的设为“默认”；不使用的设置“禁用”；</a:t>
            </a:r>
          </a:p>
        </p:txBody>
      </p:sp>
      <p:sp>
        <p:nvSpPr>
          <p:cNvPr id="11" name="圆角矩形 10"/>
          <p:cNvSpPr/>
          <p:nvPr/>
        </p:nvSpPr>
        <p:spPr>
          <a:xfrm>
            <a:off x="2915817" y="3016210"/>
            <a:ext cx="5328592" cy="396044"/>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en-US" altLang="zh-CN" sz="1200" dirty="0">
                <a:solidFill>
                  <a:schemeClr val="tx1"/>
                </a:solidFill>
              </a:rPr>
              <a:t>5</a:t>
            </a:r>
            <a:r>
              <a:rPr lang="zh-CN" altLang="en-US" sz="1200" dirty="0">
                <a:solidFill>
                  <a:schemeClr val="tx1"/>
                </a:solidFill>
              </a:rPr>
              <a:t>、文件服务器目录设置 ，可设置多个目录，正在使用的设为“ 默认”</a:t>
            </a:r>
            <a:endParaRPr kumimoji="1" lang="zh-CN" altLang="en-US" sz="1200" dirty="0">
              <a:solidFill>
                <a:schemeClr val="tx1"/>
              </a:solidFill>
            </a:endParaRPr>
          </a:p>
        </p:txBody>
      </p:sp>
      <p:sp>
        <p:nvSpPr>
          <p:cNvPr id="12" name="圆角矩形 11"/>
          <p:cNvSpPr/>
          <p:nvPr/>
        </p:nvSpPr>
        <p:spPr>
          <a:xfrm>
            <a:off x="2936430" y="3462885"/>
            <a:ext cx="5328592" cy="360040"/>
          </a:xfrm>
          <a:prstGeom prst="roundRect">
            <a:avLst>
              <a:gd name="adj" fmla="val 19313"/>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lang="en-US" altLang="zh-CN" sz="1200" dirty="0">
                <a:solidFill>
                  <a:schemeClr val="tx1"/>
                </a:solidFill>
              </a:rPr>
              <a:t>6</a:t>
            </a:r>
            <a:r>
              <a:rPr lang="zh-CN" altLang="en-US" sz="1200" dirty="0">
                <a:solidFill>
                  <a:schemeClr val="tx1"/>
                </a:solidFill>
              </a:rPr>
              <a:t>、使用在线预览，文件服务器需安装</a:t>
            </a:r>
            <a:r>
              <a:rPr lang="en-US" altLang="zh-CN" sz="1200" dirty="0">
                <a:solidFill>
                  <a:schemeClr val="tx1"/>
                </a:solidFill>
              </a:rPr>
              <a:t>Office 2010 </a:t>
            </a:r>
            <a:r>
              <a:rPr lang="zh-CN" altLang="en-US" sz="1200" dirty="0">
                <a:solidFill>
                  <a:schemeClr val="tx1"/>
                </a:solidFill>
              </a:rPr>
              <a:t>版</a:t>
            </a:r>
            <a:endParaRPr kumimoji="1" lang="zh-CN" altLang="en-US" sz="1200" dirty="0">
              <a:solidFill>
                <a:schemeClr val="tx1"/>
              </a:solidFill>
            </a:endParaRPr>
          </a:p>
        </p:txBody>
      </p:sp>
      <p:sp>
        <p:nvSpPr>
          <p:cNvPr id="14" name="圆角矩形 13"/>
          <p:cNvSpPr/>
          <p:nvPr/>
        </p:nvSpPr>
        <p:spPr>
          <a:xfrm>
            <a:off x="2936430" y="1065975"/>
            <a:ext cx="5328592"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r>
              <a:rPr kumimoji="1" lang="en-US" altLang="zh-CN" sz="1200" dirty="0">
                <a:solidFill>
                  <a:schemeClr val="tx1"/>
                </a:solidFill>
              </a:rPr>
              <a:t>1</a:t>
            </a:r>
            <a:r>
              <a:rPr kumimoji="1" lang="zh-CN" altLang="en-US" sz="1200" dirty="0">
                <a:solidFill>
                  <a:schemeClr val="tx1"/>
                </a:solidFill>
              </a:rPr>
              <a:t>、文件服务器的</a:t>
            </a:r>
            <a:r>
              <a:rPr lang="en-US" altLang="zh-CN" sz="1200" dirty="0">
                <a:solidFill>
                  <a:schemeClr val="tx1"/>
                </a:solidFill>
              </a:rPr>
              <a:t>K3Cloud\</a:t>
            </a:r>
            <a:r>
              <a:rPr lang="en-US" altLang="zh-CN" sz="1200" dirty="0" err="1">
                <a:solidFill>
                  <a:schemeClr val="tx1"/>
                </a:solidFill>
              </a:rPr>
              <a:t>FileService</a:t>
            </a:r>
            <a:r>
              <a:rPr lang="zh-CN" altLang="en-US" sz="1200" dirty="0">
                <a:solidFill>
                  <a:schemeClr val="tx1"/>
                </a:solidFill>
              </a:rPr>
              <a:t>目录，需设置</a:t>
            </a:r>
            <a:r>
              <a:rPr lang="en-US" altLang="zh-CN" sz="1200" dirty="0">
                <a:solidFill>
                  <a:schemeClr val="tx1"/>
                </a:solidFill>
              </a:rPr>
              <a:t>network service</a:t>
            </a:r>
            <a:r>
              <a:rPr lang="zh-CN" altLang="en-US" sz="1200" dirty="0">
                <a:solidFill>
                  <a:schemeClr val="tx1"/>
                </a:solidFill>
              </a:rPr>
              <a:t>用户，且指定所有权限；</a:t>
            </a:r>
            <a:endParaRPr kumimoji="1" lang="zh-CN" altLang="en-US" sz="1200" dirty="0">
              <a:solidFill>
                <a:schemeClr val="tx1"/>
              </a:solidFill>
            </a:endParaRPr>
          </a:p>
        </p:txBody>
      </p:sp>
    </p:spTree>
    <p:extLst>
      <p:ext uri="{BB962C8B-B14F-4D97-AF65-F5344CB8AC3E}">
        <p14:creationId xmlns:p14="http://schemas.microsoft.com/office/powerpoint/2010/main" val="2893872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4"/>
                                        </p:tgtEl>
                                        <p:attrNameLst>
                                          <p:attrName>style.color</p:attrName>
                                        </p:attrNameLst>
                                      </p:cBhvr>
                                      <p:by>
                                        <p:hsl h="0" s="-12549" l="-25098"/>
                                      </p:by>
                                    </p:animClr>
                                    <p:animClr clrSpc="hsl" dir="cw">
                                      <p:cBhvr>
                                        <p:cTn id="7" dur="500" fill="hold"/>
                                        <p:tgtEl>
                                          <p:spTgt spid="14"/>
                                        </p:tgtEl>
                                        <p:attrNameLst>
                                          <p:attrName>fillcolor</p:attrName>
                                        </p:attrNameLst>
                                      </p:cBhvr>
                                      <p:by>
                                        <p:hsl h="0" s="-12549" l="-25098"/>
                                      </p:by>
                                    </p:animClr>
                                    <p:animClr clrSpc="hsl" dir="cw">
                                      <p:cBhvr>
                                        <p:cTn id="8" dur="500" fill="hold"/>
                                        <p:tgtEl>
                                          <p:spTgt spid="14"/>
                                        </p:tgtEl>
                                        <p:attrNameLst>
                                          <p:attrName>stroke.color</p:attrName>
                                        </p:attrNameLst>
                                      </p:cBhvr>
                                      <p:by>
                                        <p:hsl h="0" s="-12549" l="-25098"/>
                                      </p:by>
                                    </p:animClr>
                                    <p:set>
                                      <p:cBhvr>
                                        <p:cTn id="9" dur="500" fill="hold"/>
                                        <p:tgtEl>
                                          <p:spTgt spid="1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8"/>
                                        </p:tgtEl>
                                        <p:attrNameLst>
                                          <p:attrName>style.color</p:attrName>
                                        </p:attrNameLst>
                                      </p:cBhvr>
                                      <p:by>
                                        <p:hsl h="0" s="-12549" l="-25098"/>
                                      </p:by>
                                    </p:animClr>
                                    <p:animClr clrSpc="hsl" dir="cw">
                                      <p:cBhvr>
                                        <p:cTn id="14" dur="500" fill="hold"/>
                                        <p:tgtEl>
                                          <p:spTgt spid="8"/>
                                        </p:tgtEl>
                                        <p:attrNameLst>
                                          <p:attrName>fillcolor</p:attrName>
                                        </p:attrNameLst>
                                      </p:cBhvr>
                                      <p:by>
                                        <p:hsl h="0" s="-12549" l="-25098"/>
                                      </p:by>
                                    </p:animClr>
                                    <p:animClr clrSpc="hsl" dir="cw">
                                      <p:cBhvr>
                                        <p:cTn id="15" dur="500" fill="hold"/>
                                        <p:tgtEl>
                                          <p:spTgt spid="8"/>
                                        </p:tgtEl>
                                        <p:attrNameLst>
                                          <p:attrName>stroke.color</p:attrName>
                                        </p:attrNameLst>
                                      </p:cBhvr>
                                      <p:by>
                                        <p:hsl h="0" s="-12549" l="-25098"/>
                                      </p:by>
                                    </p:animClr>
                                    <p:set>
                                      <p:cBhvr>
                                        <p:cTn id="16" dur="500" fill="hold"/>
                                        <p:tgtEl>
                                          <p:spTgt spid="8"/>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grpId="0" nodeType="clickEffect">
                                  <p:stCondLst>
                                    <p:cond delay="0"/>
                                  </p:stCondLst>
                                  <p:childTnLst>
                                    <p:animClr clrSpc="hsl" dir="cw">
                                      <p:cBhvr override="childStyle">
                                        <p:cTn id="20" dur="500" fill="hold"/>
                                        <p:tgtEl>
                                          <p:spTgt spid="9"/>
                                        </p:tgtEl>
                                        <p:attrNameLst>
                                          <p:attrName>style.color</p:attrName>
                                        </p:attrNameLst>
                                      </p:cBhvr>
                                      <p:by>
                                        <p:hsl h="0" s="-12549" l="-25098"/>
                                      </p:by>
                                    </p:animClr>
                                    <p:animClr clrSpc="hsl" dir="cw">
                                      <p:cBhvr>
                                        <p:cTn id="21" dur="500" fill="hold"/>
                                        <p:tgtEl>
                                          <p:spTgt spid="9"/>
                                        </p:tgtEl>
                                        <p:attrNameLst>
                                          <p:attrName>fillcolor</p:attrName>
                                        </p:attrNameLst>
                                      </p:cBhvr>
                                      <p:by>
                                        <p:hsl h="0" s="-12549" l="-25098"/>
                                      </p:by>
                                    </p:animClr>
                                    <p:animClr clrSpc="hsl" dir="cw">
                                      <p:cBhvr>
                                        <p:cTn id="22" dur="500" fill="hold"/>
                                        <p:tgtEl>
                                          <p:spTgt spid="9"/>
                                        </p:tgtEl>
                                        <p:attrNameLst>
                                          <p:attrName>stroke.color</p:attrName>
                                        </p:attrNameLst>
                                      </p:cBhvr>
                                      <p:by>
                                        <p:hsl h="0" s="-12549" l="-25098"/>
                                      </p:by>
                                    </p:animClr>
                                    <p:set>
                                      <p:cBhvr>
                                        <p:cTn id="23" dur="500" fill="hold"/>
                                        <p:tgtEl>
                                          <p:spTgt spid="9"/>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4" presetClass="emph" presetSubtype="0" fill="hold" grpId="0" nodeType="clickEffect">
                                  <p:stCondLst>
                                    <p:cond delay="0"/>
                                  </p:stCondLst>
                                  <p:childTnLst>
                                    <p:animClr clrSpc="hsl" dir="cw">
                                      <p:cBhvr override="childStyle">
                                        <p:cTn id="27" dur="500" fill="hold"/>
                                        <p:tgtEl>
                                          <p:spTgt spid="10"/>
                                        </p:tgtEl>
                                        <p:attrNameLst>
                                          <p:attrName>style.color</p:attrName>
                                        </p:attrNameLst>
                                      </p:cBhvr>
                                      <p:by>
                                        <p:hsl h="0" s="-12549" l="-25098"/>
                                      </p:by>
                                    </p:animClr>
                                    <p:animClr clrSpc="hsl" dir="cw">
                                      <p:cBhvr>
                                        <p:cTn id="28" dur="500" fill="hold"/>
                                        <p:tgtEl>
                                          <p:spTgt spid="10"/>
                                        </p:tgtEl>
                                        <p:attrNameLst>
                                          <p:attrName>fillcolor</p:attrName>
                                        </p:attrNameLst>
                                      </p:cBhvr>
                                      <p:by>
                                        <p:hsl h="0" s="-12549" l="-25098"/>
                                      </p:by>
                                    </p:animClr>
                                    <p:animClr clrSpc="hsl" dir="cw">
                                      <p:cBhvr>
                                        <p:cTn id="29" dur="500" fill="hold"/>
                                        <p:tgtEl>
                                          <p:spTgt spid="10"/>
                                        </p:tgtEl>
                                        <p:attrNameLst>
                                          <p:attrName>stroke.color</p:attrName>
                                        </p:attrNameLst>
                                      </p:cBhvr>
                                      <p:by>
                                        <p:hsl h="0" s="-12549" l="-25098"/>
                                      </p:by>
                                    </p:animClr>
                                    <p:set>
                                      <p:cBhvr>
                                        <p:cTn id="30" dur="500" fill="hold"/>
                                        <p:tgtEl>
                                          <p:spTgt spid="10"/>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4" presetClass="emph" presetSubtype="0" fill="hold" grpId="0" nodeType="clickEffect">
                                  <p:stCondLst>
                                    <p:cond delay="0"/>
                                  </p:stCondLst>
                                  <p:childTnLst>
                                    <p:animClr clrSpc="hsl" dir="cw">
                                      <p:cBhvr override="childStyle">
                                        <p:cTn id="34" dur="500" fill="hold"/>
                                        <p:tgtEl>
                                          <p:spTgt spid="11"/>
                                        </p:tgtEl>
                                        <p:attrNameLst>
                                          <p:attrName>style.color</p:attrName>
                                        </p:attrNameLst>
                                      </p:cBhvr>
                                      <p:by>
                                        <p:hsl h="0" s="-12549" l="-25098"/>
                                      </p:by>
                                    </p:animClr>
                                    <p:animClr clrSpc="hsl" dir="cw">
                                      <p:cBhvr>
                                        <p:cTn id="35" dur="500" fill="hold"/>
                                        <p:tgtEl>
                                          <p:spTgt spid="11"/>
                                        </p:tgtEl>
                                        <p:attrNameLst>
                                          <p:attrName>fillcolor</p:attrName>
                                        </p:attrNameLst>
                                      </p:cBhvr>
                                      <p:by>
                                        <p:hsl h="0" s="-12549" l="-25098"/>
                                      </p:by>
                                    </p:animClr>
                                    <p:animClr clrSpc="hsl" dir="cw">
                                      <p:cBhvr>
                                        <p:cTn id="36" dur="500" fill="hold"/>
                                        <p:tgtEl>
                                          <p:spTgt spid="11"/>
                                        </p:tgtEl>
                                        <p:attrNameLst>
                                          <p:attrName>stroke.color</p:attrName>
                                        </p:attrNameLst>
                                      </p:cBhvr>
                                      <p:by>
                                        <p:hsl h="0" s="-12549" l="-25098"/>
                                      </p:by>
                                    </p:animClr>
                                    <p:set>
                                      <p:cBhvr>
                                        <p:cTn id="37" dur="500" fill="hold"/>
                                        <p:tgtEl>
                                          <p:spTgt spid="11"/>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4" presetClass="emph" presetSubtype="0" fill="hold" grpId="0" nodeType="clickEffect">
                                  <p:stCondLst>
                                    <p:cond delay="0"/>
                                  </p:stCondLst>
                                  <p:childTnLst>
                                    <p:animClr clrSpc="hsl" dir="cw">
                                      <p:cBhvr override="childStyle">
                                        <p:cTn id="41" dur="500" fill="hold"/>
                                        <p:tgtEl>
                                          <p:spTgt spid="12"/>
                                        </p:tgtEl>
                                        <p:attrNameLst>
                                          <p:attrName>style.color</p:attrName>
                                        </p:attrNameLst>
                                      </p:cBhvr>
                                      <p:by>
                                        <p:hsl h="0" s="-12549" l="-25098"/>
                                      </p:by>
                                    </p:animClr>
                                    <p:animClr clrSpc="hsl" dir="cw">
                                      <p:cBhvr>
                                        <p:cTn id="42" dur="500" fill="hold"/>
                                        <p:tgtEl>
                                          <p:spTgt spid="12"/>
                                        </p:tgtEl>
                                        <p:attrNameLst>
                                          <p:attrName>fillcolor</p:attrName>
                                        </p:attrNameLst>
                                      </p:cBhvr>
                                      <p:by>
                                        <p:hsl h="0" s="-12549" l="-25098"/>
                                      </p:by>
                                    </p:animClr>
                                    <p:animClr clrSpc="hsl" dir="cw">
                                      <p:cBhvr>
                                        <p:cTn id="43" dur="500" fill="hold"/>
                                        <p:tgtEl>
                                          <p:spTgt spid="12"/>
                                        </p:tgtEl>
                                        <p:attrNameLst>
                                          <p:attrName>stroke.color</p:attrName>
                                        </p:attrNameLst>
                                      </p:cBhvr>
                                      <p:by>
                                        <p:hsl h="0" s="-12549" l="-25098"/>
                                      </p:by>
                                    </p:animClr>
                                    <p:set>
                                      <p:cBhvr>
                                        <p:cTn id="44" dur="500" fill="hold"/>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952500"/>
            <a:ext cx="58293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10" y="915566"/>
            <a:ext cx="58959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729030"/>
            <a:ext cx="6245350" cy="3777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a:t>
            </a:r>
          </a:p>
        </p:txBody>
      </p:sp>
      <p:sp>
        <p:nvSpPr>
          <p:cNvPr id="11" name="矩形 10"/>
          <p:cNvSpPr/>
          <p:nvPr/>
        </p:nvSpPr>
        <p:spPr>
          <a:xfrm>
            <a:off x="179514" y="1275618"/>
            <a:ext cx="2304256" cy="3139321"/>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提供文件存储和读取的扩展框架，支持集成第三方文件服务；</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以不变应万变，客户的各种特性需求都可通过扩展接口来定制；</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支持多文件服务器，同时支持数据库存储、云存储、磁盘存储的文件访问；</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附件在线预览支持窗口最大化；</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附件在线预览支持前一、后一导航；</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基础资料含有附件分配后，使用组织支持查看附件</a:t>
            </a:r>
            <a:endParaRPr lang="en-US" altLang="zh-CN" sz="1200" dirty="0">
              <a:latin typeface="微软雅黑" pitchFamily="34" charset="-122"/>
              <a:ea typeface="微软雅黑" pitchFamily="34" charset="-122"/>
            </a:endParaRPr>
          </a:p>
        </p:txBody>
      </p:sp>
      <p:sp>
        <p:nvSpPr>
          <p:cNvPr id="9"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文件服务扩展框架</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508633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3"/>
          <a:stretch>
            <a:fillRect/>
          </a:stretch>
        </p:blipFill>
        <p:spPr>
          <a:xfrm>
            <a:off x="2627785" y="771553"/>
            <a:ext cx="6336704" cy="3816422"/>
          </a:xfrm>
          <a:prstGeom prst="rect">
            <a:avLst/>
          </a:prstGeom>
        </p:spPr>
      </p:pic>
      <p:pic>
        <p:nvPicPr>
          <p:cNvPr id="11" name="图片 10"/>
          <p:cNvPicPr/>
          <p:nvPr/>
        </p:nvPicPr>
        <p:blipFill>
          <a:blip r:embed="rId4"/>
          <a:stretch>
            <a:fillRect/>
          </a:stretch>
        </p:blipFill>
        <p:spPr>
          <a:xfrm>
            <a:off x="2627785" y="771553"/>
            <a:ext cx="6336704" cy="3816422"/>
          </a:xfrm>
          <a:prstGeom prst="rect">
            <a:avLst/>
          </a:prstGeom>
        </p:spPr>
      </p:pic>
      <p:pic>
        <p:nvPicPr>
          <p:cNvPr id="12" name="图片 11"/>
          <p:cNvPicPr/>
          <p:nvPr/>
        </p:nvPicPr>
        <p:blipFill>
          <a:blip r:embed="rId5"/>
          <a:stretch>
            <a:fillRect/>
          </a:stretch>
        </p:blipFill>
        <p:spPr>
          <a:xfrm>
            <a:off x="2627785" y="771552"/>
            <a:ext cx="6336704" cy="3888430"/>
          </a:xfrm>
          <a:prstGeom prst="rect">
            <a:avLst/>
          </a:prstGeom>
        </p:spPr>
      </p:pic>
      <p:sp>
        <p:nvSpPr>
          <p:cNvPr id="13" name="矩形 12"/>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a:t>
            </a:r>
          </a:p>
        </p:txBody>
      </p:sp>
      <p:sp>
        <p:nvSpPr>
          <p:cNvPr id="14" name="矩形 13"/>
          <p:cNvSpPr/>
          <p:nvPr/>
        </p:nvSpPr>
        <p:spPr>
          <a:xfrm>
            <a:off x="179514" y="1275606"/>
            <a:ext cx="2304256" cy="1449628"/>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基于</a:t>
            </a:r>
            <a:r>
              <a:rPr lang="en-US" altLang="zh-CN" sz="1200" dirty="0">
                <a:latin typeface="微软雅黑" pitchFamily="34" charset="-122"/>
                <a:ea typeface="微软雅黑" pitchFamily="34" charset="-122"/>
              </a:rPr>
              <a:t>ERP</a:t>
            </a:r>
            <a:r>
              <a:rPr lang="zh-CN" altLang="en-US" sz="1200" dirty="0">
                <a:latin typeface="微软雅黑" pitchFamily="34" charset="-122"/>
                <a:ea typeface="微软雅黑" pitchFamily="34" charset="-122"/>
              </a:rPr>
              <a:t>业务单据数据保存模板；</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业务单据录入时，引用数据模板，实现快速录入；</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支持模板管理，多模板应用支持模板管理，多模板应用；</a:t>
            </a:r>
            <a:endParaRPr lang="en-US" altLang="zh-CN" sz="1200" dirty="0">
              <a:latin typeface="微软雅黑" pitchFamily="34" charset="-122"/>
              <a:ea typeface="微软雅黑" pitchFamily="34" charset="-122"/>
            </a:endParaRPr>
          </a:p>
        </p:txBody>
      </p:sp>
      <p:sp>
        <p:nvSpPr>
          <p:cNvPr id="8"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业务单据数据模板应用</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65515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95" y="763168"/>
            <a:ext cx="6516217" cy="3888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822" y="820899"/>
            <a:ext cx="6521178" cy="4125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8869" y="771551"/>
            <a:ext cx="6509637" cy="4059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87835" y="771550"/>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0" name="矩形 9"/>
          <p:cNvSpPr/>
          <p:nvPr/>
        </p:nvSpPr>
        <p:spPr>
          <a:xfrm>
            <a:off x="215829" y="1318139"/>
            <a:ext cx="2304256" cy="3268587"/>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lang="en-US" altLang="zh-CN" sz="1200">
                <a:latin typeface="微软雅黑" pitchFamily="34" charset="-122"/>
                <a:ea typeface="微软雅黑" pitchFamily="34" charset="-122"/>
              </a:rPr>
              <a:t>WebAPI </a:t>
            </a:r>
            <a:r>
              <a:rPr lang="zh-CN" altLang="en-US" sz="1200" dirty="0">
                <a:latin typeface="微软雅黑" pitchFamily="34" charset="-122"/>
                <a:ea typeface="微软雅黑" pitchFamily="34" charset="-122"/>
              </a:rPr>
              <a:t>是基于动态领域模型及标准的业务逻辑封装的轻量级</a:t>
            </a:r>
            <a:r>
              <a:rPr lang="en-US" altLang="zh-CN" sz="1200" dirty="0" err="1">
                <a:latin typeface="微软雅黑" pitchFamily="34" charset="-122"/>
                <a:ea typeface="微软雅黑" pitchFamily="34" charset="-122"/>
              </a:rPr>
              <a:t>resetfull</a:t>
            </a:r>
            <a:r>
              <a:rPr lang="zh-CN" altLang="en-US" sz="1200" dirty="0">
                <a:latin typeface="微软雅黑" pitchFamily="34" charset="-122"/>
                <a:ea typeface="微软雅黑" pitchFamily="34" charset="-122"/>
              </a:rPr>
              <a:t>风格的接口</a:t>
            </a:r>
            <a:endParaRPr lang="en-US" altLang="zh-CN" sz="1200" dirty="0">
              <a:latin typeface="微软雅黑" pitchFamily="34" charset="-122"/>
              <a:ea typeface="微软雅黑" pitchFamily="34" charset="-122"/>
            </a:endParaRPr>
          </a:p>
          <a:p>
            <a:pPr marL="285666" lvl="2" indent="-285666" defTabSz="2044088">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3" indent="-285666" defTabSz="2044088">
              <a:lnSpc>
                <a:spcPct val="90000"/>
              </a:lnSpc>
              <a:spcAft>
                <a:spcPct val="35000"/>
              </a:spcAft>
              <a:buFont typeface="Wingdings" panose="05000000000000000000" pitchFamily="2" charset="2"/>
              <a:buChar char="ü"/>
            </a:pPr>
            <a:r>
              <a:rPr lang="en-US" altLang="zh-CN" sz="1200" dirty="0" err="1">
                <a:latin typeface="微软雅黑" pitchFamily="34" charset="-122"/>
                <a:ea typeface="微软雅黑" pitchFamily="34" charset="-122"/>
              </a:rPr>
              <a:t>WebAPI</a:t>
            </a: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提供测试平台；</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r>
              <a:rPr lang="en-US" altLang="zh-CN" sz="1200" dirty="0" err="1">
                <a:latin typeface="微软雅黑" pitchFamily="34" charset="-122"/>
                <a:ea typeface="微软雅黑" pitchFamily="34" charset="-122"/>
              </a:rPr>
              <a:t>WebAPI</a:t>
            </a: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提供后台日志；</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r>
              <a:rPr lang="en-US" altLang="zh-CN" sz="1200" dirty="0" err="1">
                <a:latin typeface="微软雅黑" pitchFamily="34" charset="-122"/>
                <a:ea typeface="微软雅黑" pitchFamily="34" charset="-122"/>
              </a:rPr>
              <a:t>WebAPI</a:t>
            </a: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提供暂存接口</a:t>
            </a:r>
            <a:endParaRPr lang="en-US" altLang="zh-CN"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666" lvl="3" indent="-285666" defTabSz="2044088">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0" lvl="3" defTabSz="2044088">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11" name="标题 2"/>
          <p:cNvSpPr txBox="1">
            <a:spLocks/>
          </p:cNvSpPr>
          <p:nvPr/>
        </p:nvSpPr>
        <p:spPr>
          <a:xfrm>
            <a:off x="0" y="2"/>
            <a:ext cx="6697662" cy="564357"/>
          </a:xfrm>
          <a:prstGeom prst="rect">
            <a:avLst/>
          </a:prstGeom>
        </p:spPr>
        <p:txBody>
          <a:bodyPr lIns="91416" tIns="45708" rIns="91416" bIns="45708">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常用功能 </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WebAPI</a:t>
            </a:r>
            <a:endParaRPr lang="en-US" altLang="zh-CN" dirty="0" smtClean="0">
              <a:latin typeface="微软雅黑" pitchFamily="34" charset="-122"/>
              <a:ea typeface="微软雅黑" pitchFamily="34" charset="-122"/>
            </a:endParaRPr>
          </a:p>
        </p:txBody>
      </p:sp>
    </p:spTree>
    <p:extLst>
      <p:ext uri="{BB962C8B-B14F-4D97-AF65-F5344CB8AC3E}">
        <p14:creationId xmlns:p14="http://schemas.microsoft.com/office/powerpoint/2010/main" val="3960986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9"/>
                                        </p:tgtEl>
                                        <p:attrNameLst>
                                          <p:attrName>style.visibility</p:attrName>
                                        </p:attrNameLst>
                                      </p:cBhvr>
                                      <p:to>
                                        <p:strVal val="visible"/>
                                      </p:to>
                                    </p:set>
                                    <p:anim calcmode="lin" valueType="num">
                                      <p:cBhvr additive="base">
                                        <p:cTn id="13" dur="500" fill="hold"/>
                                        <p:tgtEl>
                                          <p:spTgt spid="1029"/>
                                        </p:tgtEl>
                                        <p:attrNameLst>
                                          <p:attrName>ppt_x</p:attrName>
                                        </p:attrNameLst>
                                      </p:cBhvr>
                                      <p:tavLst>
                                        <p:tav tm="0">
                                          <p:val>
                                            <p:strVal val="#ppt_x"/>
                                          </p:val>
                                        </p:tav>
                                        <p:tav tm="100000">
                                          <p:val>
                                            <p:strVal val="#ppt_x"/>
                                          </p:val>
                                        </p:tav>
                                      </p:tavLst>
                                    </p:anim>
                                    <p:anim calcmode="lin" valueType="num">
                                      <p:cBhvr additive="base">
                                        <p:cTn id="14"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additive="base">
                                        <p:cTn id="19" dur="500" fill="hold"/>
                                        <p:tgtEl>
                                          <p:spTgt spid="1030"/>
                                        </p:tgtEl>
                                        <p:attrNameLst>
                                          <p:attrName>ppt_x</p:attrName>
                                        </p:attrNameLst>
                                      </p:cBhvr>
                                      <p:tavLst>
                                        <p:tav tm="0">
                                          <p:val>
                                            <p:strVal val="#ppt_x"/>
                                          </p:val>
                                        </p:tav>
                                        <p:tav tm="100000">
                                          <p:val>
                                            <p:strVal val="#ppt_x"/>
                                          </p:val>
                                        </p:tav>
                                      </p:tavLst>
                                    </p:anim>
                                    <p:anim calcmode="lin" valueType="num">
                                      <p:cBhvr additive="base">
                                        <p:cTn id="20"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统一日志平台</a:t>
            </a:r>
            <a:endParaRPr lang="zh-CN" altLang="en-US">
              <a:solidFill>
                <a:schemeClr val="tx1"/>
              </a:solidFill>
            </a:endParaRPr>
          </a:p>
        </p:txBody>
      </p:sp>
      <p:sp>
        <p:nvSpPr>
          <p:cNvPr id="6" name="Freeform 19"/>
          <p:cNvSpPr>
            <a:spLocks/>
          </p:cNvSpPr>
          <p:nvPr/>
        </p:nvSpPr>
        <p:spPr bwMode="auto">
          <a:xfrm>
            <a:off x="1806659" y="744086"/>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lIns="91416" tIns="45708" rIns="91416" bIns="45708"/>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9" name="矩形 8"/>
          <p:cNvSpPr/>
          <p:nvPr/>
        </p:nvSpPr>
        <p:spPr>
          <a:xfrm>
            <a:off x="179514" y="1275606"/>
            <a:ext cx="2304256" cy="3499420"/>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en-US" altLang="zh-CN" sz="1200">
                <a:solidFill>
                  <a:srgbClr val="000000"/>
                </a:solidFill>
                <a:latin typeface="微软雅黑" panose="020B0503020204020204" pitchFamily="34" charset="-122"/>
                <a:ea typeface="微软雅黑" panose="020B0503020204020204" pitchFamily="34" charset="-122"/>
              </a:rPr>
              <a:t>Web API</a:t>
            </a:r>
            <a:r>
              <a:rPr kumimoji="1" lang="zh-CN" altLang="en-US" sz="1200">
                <a:solidFill>
                  <a:srgbClr val="000000"/>
                </a:solidFill>
                <a:latin typeface="微软雅黑" panose="020B0503020204020204" pitchFamily="34" charset="-122"/>
                <a:ea typeface="微软雅黑" panose="020B0503020204020204" pitchFamily="34" charset="-122"/>
              </a:rPr>
              <a:t>日志</a:t>
            </a:r>
            <a:endParaRPr kumimoji="1" lang="en-US" altLang="zh-CN" sz="120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执行计划日志</a:t>
            </a:r>
            <a:endParaRPr kumimoji="1" lang="en-US" altLang="zh-CN" sz="120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插件监控日志</a:t>
            </a:r>
            <a:endParaRPr kumimoji="1" lang="en-US" altLang="zh-CN" sz="120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自动清理日志</a:t>
            </a:r>
            <a:endParaRPr kumimoji="1" lang="en-US" altLang="zh-CN" sz="120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日志单独建库</a:t>
            </a:r>
            <a:endParaRPr kumimoji="1" lang="en-US" altLang="zh-CN" sz="120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lang="zh-CN" altLang="en-US" sz="1200">
                <a:latin typeface="微软雅黑" pitchFamily="34" charset="-122"/>
                <a:ea typeface="微软雅黑" pitchFamily="34" charset="-122"/>
              </a:rPr>
              <a:t>实时统一收集各个功能的日志，供在线查阅及分析来提升工作效率</a:t>
            </a:r>
            <a:r>
              <a:rPr kumimoji="1" lang="zh-CN" altLang="en-US" sz="1200">
                <a:solidFill>
                  <a:srgbClr val="000000"/>
                </a:solidFill>
                <a:latin typeface="微软雅黑" panose="020B0503020204020204" pitchFamily="34" charset="-122"/>
                <a:ea typeface="微软雅黑" panose="020B0503020204020204" pitchFamily="34" charset="-122"/>
              </a:rPr>
              <a:t>。</a:t>
            </a:r>
            <a:endParaRPr kumimoji="1" lang="en-US" altLang="zh-CN" sz="120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减少业务库的空间占用，日志内容单独建库存储。</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10" name="Rectangle 96"/>
          <p:cNvSpPr/>
          <p:nvPr/>
        </p:nvSpPr>
        <p:spPr>
          <a:xfrm>
            <a:off x="4924437" y="1151807"/>
            <a:ext cx="1752599" cy="2100573"/>
          </a:xfrm>
          <a:prstGeom prst="rect">
            <a:avLst/>
          </a:prstGeom>
          <a:solidFill>
            <a:schemeClr val="accent6"/>
          </a:solidFill>
        </p:spPr>
        <p:txBody>
          <a:bodyPr wrap="square" lIns="68555" tIns="34289" rIns="68555" bIns="34289">
            <a:spAutoFit/>
          </a:bodyPr>
          <a:lstStyle/>
          <a:p>
            <a:pPr marL="171386" indent="-171386" defTabSz="685511" fontAlgn="auto">
              <a:spcBef>
                <a:spcPts val="0"/>
              </a:spcBef>
              <a:spcAft>
                <a:spcPts val="0"/>
              </a:spcAft>
              <a:buFont typeface="Arial" pitchFamily="34" charset="0"/>
              <a:buChar char="•"/>
            </a:pPr>
            <a:endParaRPr lang="en-US" altLang="zh-CN" sz="1200">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b="1">
                <a:latin typeface="微软雅黑" pitchFamily="34" charset="-122"/>
                <a:ea typeface="微软雅黑" pitchFamily="34" charset="-122"/>
                <a:cs typeface="Arial" panose="020B0604020202020204" pitchFamily="34" charset="0"/>
              </a:rPr>
              <a:t>日志查询</a:t>
            </a:r>
            <a:endParaRPr lang="en-US" altLang="zh-CN" sz="1200" b="1">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a:solidFill>
                  <a:schemeClr val="tx1">
                    <a:lumMod val="65000"/>
                    <a:lumOff val="35000"/>
                  </a:schemeClr>
                </a:solidFill>
                <a:latin typeface="微软雅黑" pitchFamily="34" charset="-122"/>
                <a:ea typeface="微软雅黑" pitchFamily="34" charset="-122"/>
                <a:cs typeface="Arial" panose="020B0604020202020204" pitchFamily="34" charset="0"/>
              </a:rPr>
              <a:t>智能分析</a:t>
            </a: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a:solidFill>
                  <a:schemeClr val="tx1">
                    <a:lumMod val="65000"/>
                    <a:lumOff val="35000"/>
                  </a:schemeClr>
                </a:solidFill>
                <a:latin typeface="微软雅黑" pitchFamily="34" charset="-122"/>
                <a:ea typeface="微软雅黑" pitchFamily="34" charset="-122"/>
                <a:cs typeface="Arial" panose="020B0604020202020204" pitchFamily="34" charset="0"/>
              </a:rPr>
              <a:t>自动报表</a:t>
            </a: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a:solidFill>
                  <a:schemeClr val="tx1">
                    <a:lumMod val="65000"/>
                    <a:lumOff val="35000"/>
                  </a:schemeClr>
                </a:solidFill>
                <a:latin typeface="微软雅黑" pitchFamily="34" charset="-122"/>
                <a:ea typeface="微软雅黑" pitchFamily="34" charset="-122"/>
                <a:cs typeface="Arial" panose="020B0604020202020204" pitchFamily="34" charset="0"/>
              </a:rPr>
              <a:t>可视化呈现</a:t>
            </a: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defTabSz="685511" fontAlgn="auto">
              <a:spcBef>
                <a:spcPts val="0"/>
              </a:spcBef>
              <a:spcAft>
                <a:spcPts val="0"/>
              </a:spcAft>
            </a:pPr>
            <a:endParaRPr lang="en-US" altLang="zh-CN" sz="1200">
              <a:latin typeface="微软雅黑" pitchFamily="34" charset="-122"/>
              <a:ea typeface="微软雅黑" pitchFamily="34" charset="-122"/>
              <a:cs typeface="Arial" panose="020B0604020202020204" pitchFamily="34" charset="0"/>
            </a:endParaRPr>
          </a:p>
          <a:p>
            <a:pPr defTabSz="685511" fontAlgn="auto">
              <a:spcBef>
                <a:spcPts val="0"/>
              </a:spcBef>
              <a:spcAft>
                <a:spcPts val="0"/>
              </a:spcAft>
            </a:pPr>
            <a:endParaRPr lang="en-US" altLang="zh-CN" sz="1200">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latin typeface="微软雅黑" pitchFamily="34" charset="-122"/>
              <a:ea typeface="微软雅黑" pitchFamily="34" charset="-122"/>
              <a:cs typeface="Arial" panose="020B0604020202020204" pitchFamily="34" charset="0"/>
            </a:endParaRPr>
          </a:p>
        </p:txBody>
      </p:sp>
      <p:sp>
        <p:nvSpPr>
          <p:cNvPr id="11" name="Rectangle 96"/>
          <p:cNvSpPr/>
          <p:nvPr/>
        </p:nvSpPr>
        <p:spPr>
          <a:xfrm>
            <a:off x="3086944" y="1151807"/>
            <a:ext cx="1713656" cy="2100573"/>
          </a:xfrm>
          <a:prstGeom prst="rect">
            <a:avLst/>
          </a:prstGeom>
          <a:solidFill>
            <a:schemeClr val="accent6"/>
          </a:solidFill>
        </p:spPr>
        <p:txBody>
          <a:bodyPr wrap="square" lIns="68555" tIns="34289" rIns="68555" bIns="34289">
            <a:spAutoFit/>
          </a:bodyPr>
          <a:lstStyle/>
          <a:p>
            <a:pPr marL="171386" indent="-171386" defTabSz="685511" fontAlgn="auto">
              <a:spcBef>
                <a:spcPts val="0"/>
              </a:spcBef>
              <a:spcAft>
                <a:spcPts val="0"/>
              </a:spcAft>
              <a:buFont typeface="Arial" pitchFamily="34" charset="0"/>
              <a:buChar char="•"/>
            </a:pPr>
            <a:endParaRPr lang="en-US" altLang="zh-CN" sz="1200">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b="1">
                <a:latin typeface="微软雅黑" pitchFamily="34" charset="-122"/>
                <a:ea typeface="微软雅黑" pitchFamily="34" charset="-122"/>
                <a:cs typeface="Arial" panose="020B0604020202020204" pitchFamily="34" charset="0"/>
              </a:rPr>
              <a:t>上机操作</a:t>
            </a:r>
            <a:endParaRPr lang="en-US" altLang="zh-CN" sz="1200" b="1">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b="1">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en-US" altLang="zh-CN" sz="1200" b="1">
                <a:latin typeface="微软雅黑" pitchFamily="34" charset="-122"/>
                <a:ea typeface="微软雅黑" pitchFamily="34" charset="-122"/>
                <a:cs typeface="Arial" panose="020B0604020202020204" pitchFamily="34" charset="0"/>
              </a:rPr>
              <a:t>Web API  </a:t>
            </a:r>
            <a:r>
              <a:rPr lang="en-US" altLang="zh-CN" sz="900" i="1">
                <a:solidFill>
                  <a:srgbClr val="FF0000"/>
                </a:solidFill>
                <a:latin typeface="微软雅黑" pitchFamily="34" charset="-122"/>
                <a:ea typeface="微软雅黑" pitchFamily="34" charset="-122"/>
                <a:cs typeface="Arial" panose="020B0604020202020204" pitchFamily="34" charset="0"/>
              </a:rPr>
              <a:t>new</a:t>
            </a:r>
            <a:endParaRPr lang="en-US" altLang="zh-CN" sz="1200" i="1">
              <a:solidFill>
                <a:srgbClr val="FF0000"/>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b="1">
                <a:latin typeface="微软雅黑" pitchFamily="34" charset="-122"/>
                <a:ea typeface="微软雅黑" pitchFamily="34" charset="-122"/>
                <a:cs typeface="Arial" panose="020B0604020202020204" pitchFamily="34" charset="0"/>
              </a:rPr>
              <a:t>执行计划   </a:t>
            </a:r>
            <a:r>
              <a:rPr lang="en-US" altLang="zh-CN" sz="900" i="1">
                <a:solidFill>
                  <a:srgbClr val="FF0000"/>
                </a:solidFill>
                <a:latin typeface="微软雅黑" pitchFamily="34" charset="-122"/>
                <a:ea typeface="微软雅黑" pitchFamily="34" charset="-122"/>
                <a:cs typeface="Arial" panose="020B0604020202020204" pitchFamily="34" charset="0"/>
              </a:rPr>
              <a:t>new</a:t>
            </a:r>
            <a:endParaRPr lang="en-US" altLang="zh-CN" sz="1200" b="1">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b="1">
                <a:latin typeface="微软雅黑" pitchFamily="34" charset="-122"/>
                <a:ea typeface="微软雅黑" pitchFamily="34" charset="-122"/>
                <a:cs typeface="Arial" panose="020B0604020202020204" pitchFamily="34" charset="0"/>
              </a:rPr>
              <a:t>插件监控   </a:t>
            </a:r>
            <a:r>
              <a:rPr lang="en-US" altLang="zh-CN" sz="900" i="1">
                <a:solidFill>
                  <a:srgbClr val="FF0000"/>
                </a:solidFill>
                <a:latin typeface="微软雅黑" pitchFamily="34" charset="-122"/>
                <a:ea typeface="微软雅黑" pitchFamily="34" charset="-122"/>
                <a:cs typeface="Arial" panose="020B0604020202020204" pitchFamily="34" charset="0"/>
              </a:rPr>
              <a:t>new</a:t>
            </a:r>
            <a:endParaRPr lang="en-US" altLang="zh-CN" sz="1200" b="1">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a:solidFill>
                  <a:schemeClr val="tx1">
                    <a:lumMod val="65000"/>
                    <a:lumOff val="35000"/>
                  </a:schemeClr>
                </a:solidFill>
                <a:latin typeface="微软雅黑" pitchFamily="34" charset="-122"/>
                <a:ea typeface="微软雅黑" pitchFamily="34" charset="-122"/>
                <a:cs typeface="Arial" panose="020B0604020202020204" pitchFamily="34" charset="0"/>
              </a:rPr>
              <a:t>数据变更</a:t>
            </a: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latin typeface="微软雅黑" pitchFamily="34" charset="-122"/>
              <a:ea typeface="微软雅黑" pitchFamily="34" charset="-122"/>
              <a:cs typeface="Arial" panose="020B0604020202020204" pitchFamily="34" charset="0"/>
            </a:endParaRPr>
          </a:p>
        </p:txBody>
      </p:sp>
      <p:sp>
        <p:nvSpPr>
          <p:cNvPr id="12" name="矩形 11"/>
          <p:cNvSpPr/>
          <p:nvPr/>
        </p:nvSpPr>
        <p:spPr>
          <a:xfrm>
            <a:off x="4924437" y="3181350"/>
            <a:ext cx="1752599" cy="432048"/>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lang="zh-CN" altLang="en-US" sz="1200" b="1">
                <a:solidFill>
                  <a:schemeClr val="bg1"/>
                </a:solidFill>
                <a:latin typeface="微软雅黑" pitchFamily="34" charset="-122"/>
                <a:ea typeface="微软雅黑" pitchFamily="34" charset="-122"/>
              </a:rPr>
              <a:t>日志中心</a:t>
            </a:r>
          </a:p>
        </p:txBody>
      </p:sp>
      <p:sp>
        <p:nvSpPr>
          <p:cNvPr id="13" name="矩形 12"/>
          <p:cNvSpPr/>
          <p:nvPr/>
        </p:nvSpPr>
        <p:spPr>
          <a:xfrm>
            <a:off x="3086944" y="3181350"/>
            <a:ext cx="1713656" cy="432048"/>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lang="zh-CN" altLang="en-US" sz="1200" b="1">
                <a:solidFill>
                  <a:schemeClr val="bg1"/>
                </a:solidFill>
                <a:latin typeface="微软雅黑" pitchFamily="34" charset="-122"/>
                <a:ea typeface="微软雅黑" pitchFamily="34" charset="-122"/>
              </a:rPr>
              <a:t>日志采集</a:t>
            </a:r>
          </a:p>
        </p:txBody>
      </p:sp>
      <p:sp>
        <p:nvSpPr>
          <p:cNvPr id="14" name="Rectangle 96"/>
          <p:cNvSpPr/>
          <p:nvPr/>
        </p:nvSpPr>
        <p:spPr>
          <a:xfrm>
            <a:off x="6781802" y="1151807"/>
            <a:ext cx="1705744" cy="2100573"/>
          </a:xfrm>
          <a:prstGeom prst="rect">
            <a:avLst/>
          </a:prstGeom>
          <a:solidFill>
            <a:schemeClr val="accent6"/>
          </a:solidFill>
        </p:spPr>
        <p:txBody>
          <a:bodyPr wrap="square" lIns="68555" tIns="34289" rIns="68555" bIns="34289">
            <a:spAutoFit/>
          </a:bodyPr>
          <a:lstStyle/>
          <a:p>
            <a:pPr marL="171386" indent="-171386" defTabSz="685511" fontAlgn="auto">
              <a:spcBef>
                <a:spcPts val="0"/>
              </a:spcBef>
              <a:spcAft>
                <a:spcPts val="0"/>
              </a:spcAft>
              <a:buFont typeface="Arial" pitchFamily="34" charset="0"/>
              <a:buChar char="•"/>
            </a:pPr>
            <a:endParaRPr lang="en-US" altLang="zh-CN" sz="1200">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b="1">
                <a:latin typeface="微软雅黑" pitchFamily="34" charset="-122"/>
                <a:ea typeface="微软雅黑" pitchFamily="34" charset="-122"/>
                <a:cs typeface="Arial" panose="020B0604020202020204" pitchFamily="34" charset="0"/>
              </a:rPr>
              <a:t>日志内容</a:t>
            </a:r>
            <a:endParaRPr lang="en-US" altLang="zh-CN" sz="1200" b="1">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b="1">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b="1">
                <a:latin typeface="微软雅黑" pitchFamily="34" charset="-122"/>
                <a:ea typeface="微软雅黑" pitchFamily="34" charset="-122"/>
                <a:cs typeface="Arial" panose="020B0604020202020204" pitchFamily="34" charset="0"/>
              </a:rPr>
              <a:t>自动清理  </a:t>
            </a:r>
            <a:r>
              <a:rPr lang="en-US" altLang="zh-CN" sz="900" i="1">
                <a:solidFill>
                  <a:srgbClr val="FF0000"/>
                </a:solidFill>
                <a:latin typeface="微软雅黑" pitchFamily="34" charset="-122"/>
                <a:ea typeface="微软雅黑" pitchFamily="34" charset="-122"/>
                <a:cs typeface="Arial" panose="020B0604020202020204" pitchFamily="34" charset="0"/>
              </a:rPr>
              <a:t>new</a:t>
            </a:r>
            <a:endParaRPr lang="en-US" altLang="zh-CN" sz="1200" b="1">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a:solidFill>
                  <a:schemeClr val="tx1">
                    <a:lumMod val="65000"/>
                    <a:lumOff val="35000"/>
                  </a:schemeClr>
                </a:solidFill>
                <a:latin typeface="微软雅黑" pitchFamily="34" charset="-122"/>
                <a:ea typeface="微软雅黑" pitchFamily="34" charset="-122"/>
                <a:cs typeface="Arial" panose="020B0604020202020204" pitchFamily="34" charset="0"/>
              </a:rPr>
              <a:t>分析结果</a:t>
            </a: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a:solidFill>
                  <a:schemeClr val="tx1">
                    <a:lumMod val="65000"/>
                    <a:lumOff val="35000"/>
                  </a:schemeClr>
                </a:solidFill>
                <a:latin typeface="微软雅黑" pitchFamily="34" charset="-122"/>
                <a:ea typeface="微软雅黑" pitchFamily="34" charset="-122"/>
                <a:cs typeface="Arial" panose="020B0604020202020204" pitchFamily="34" charset="0"/>
              </a:rPr>
              <a:t>日志聚合</a:t>
            </a: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r>
              <a:rPr lang="zh-CN" altLang="en-US" sz="1200">
                <a:solidFill>
                  <a:schemeClr val="tx1">
                    <a:lumMod val="65000"/>
                    <a:lumOff val="35000"/>
                  </a:schemeClr>
                </a:solidFill>
                <a:latin typeface="微软雅黑" pitchFamily="34" charset="-122"/>
                <a:ea typeface="微软雅黑" pitchFamily="34" charset="-122"/>
                <a:cs typeface="Arial" panose="020B0604020202020204" pitchFamily="34" charset="0"/>
              </a:rPr>
              <a:t>集群接入</a:t>
            </a:r>
            <a:endParaRPr lang="en-US" altLang="zh-CN" sz="1200">
              <a:solidFill>
                <a:schemeClr val="tx1">
                  <a:lumMod val="65000"/>
                  <a:lumOff val="35000"/>
                </a:schemeClr>
              </a:solidFill>
              <a:latin typeface="微软雅黑" pitchFamily="34" charset="-122"/>
              <a:ea typeface="微软雅黑" pitchFamily="34" charset="-122"/>
              <a:cs typeface="Arial" panose="020B0604020202020204" pitchFamily="34" charset="0"/>
            </a:endParaRPr>
          </a:p>
          <a:p>
            <a:pPr marL="171386" indent="-171386" defTabSz="685511" fontAlgn="auto">
              <a:spcBef>
                <a:spcPts val="0"/>
              </a:spcBef>
              <a:spcAft>
                <a:spcPts val="0"/>
              </a:spcAft>
              <a:buFont typeface="Arial" pitchFamily="34" charset="0"/>
              <a:buChar char="•"/>
            </a:pPr>
            <a:endParaRPr lang="en-US" altLang="zh-CN" sz="1200">
              <a:latin typeface="微软雅黑" pitchFamily="34" charset="-122"/>
              <a:ea typeface="微软雅黑" pitchFamily="34" charset="-122"/>
              <a:cs typeface="Arial" panose="020B0604020202020204" pitchFamily="34" charset="0"/>
            </a:endParaRPr>
          </a:p>
        </p:txBody>
      </p:sp>
      <p:sp>
        <p:nvSpPr>
          <p:cNvPr id="15" name="矩形 14"/>
          <p:cNvSpPr/>
          <p:nvPr/>
        </p:nvSpPr>
        <p:spPr>
          <a:xfrm>
            <a:off x="6781802" y="3181350"/>
            <a:ext cx="1705743" cy="432048"/>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lang="zh-CN" altLang="en-US" sz="1200" b="1">
                <a:solidFill>
                  <a:schemeClr val="bg1"/>
                </a:solidFill>
                <a:latin typeface="微软雅黑" pitchFamily="34" charset="-122"/>
                <a:ea typeface="微软雅黑" pitchFamily="34" charset="-122"/>
              </a:rPr>
              <a:t>日志存储</a:t>
            </a:r>
          </a:p>
        </p:txBody>
      </p:sp>
      <p:sp>
        <p:nvSpPr>
          <p:cNvPr id="16" name="矩形 15"/>
          <p:cNvSpPr/>
          <p:nvPr/>
        </p:nvSpPr>
        <p:spPr>
          <a:xfrm>
            <a:off x="3086944" y="3639528"/>
            <a:ext cx="5400600" cy="576064"/>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en-US" altLang="zh-CN" sz="1400" b="1">
                <a:solidFill>
                  <a:srgbClr val="FFFFFF"/>
                </a:solidFill>
                <a:latin typeface="微软雅黑" pitchFamily="34" charset="-122"/>
                <a:ea typeface="微软雅黑" pitchFamily="34" charset="-122"/>
              </a:rPr>
              <a:t>BOS</a:t>
            </a:r>
            <a:r>
              <a:rPr kumimoji="1" lang="zh-CN" altLang="en-US" sz="1400" b="1">
                <a:solidFill>
                  <a:srgbClr val="FFFFFF"/>
                </a:solidFill>
                <a:latin typeface="微软雅黑" pitchFamily="34" charset="-122"/>
                <a:ea typeface="微软雅黑" pitchFamily="34" charset="-122"/>
              </a:rPr>
              <a:t>核心</a:t>
            </a:r>
            <a:endParaRPr kumimoji="1" lang="en-US" altLang="zh-CN" sz="1400" b="1">
              <a:solidFill>
                <a:srgbClr val="FFFFFF"/>
              </a:solidFill>
              <a:latin typeface="微软雅黑" pitchFamily="34" charset="-122"/>
              <a:ea typeface="微软雅黑" pitchFamily="34" charset="-122"/>
            </a:endParaRPr>
          </a:p>
        </p:txBody>
      </p:sp>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971550"/>
            <a:ext cx="5498608" cy="371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287" y="971550"/>
            <a:ext cx="6461055" cy="371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288" y="742962"/>
            <a:ext cx="6461056" cy="4024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288" y="742955"/>
            <a:ext cx="6533926" cy="4161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91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数据升级工具</a:t>
            </a:r>
            <a:endParaRPr lang="zh-CN" altLang="en-US">
              <a:solidFill>
                <a:schemeClr val="tx1"/>
              </a:solidFill>
            </a:endParaRPr>
          </a:p>
        </p:txBody>
      </p:sp>
      <p:sp>
        <p:nvSpPr>
          <p:cNvPr id="6" name="Freeform 19"/>
          <p:cNvSpPr>
            <a:spLocks/>
          </p:cNvSpPr>
          <p:nvPr/>
        </p:nvSpPr>
        <p:spPr bwMode="auto">
          <a:xfrm>
            <a:off x="1806659" y="744086"/>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lIns="91416" tIns="45708" rIns="91416" bIns="45708"/>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1" y="729019"/>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9" name="矩形 8"/>
          <p:cNvSpPr/>
          <p:nvPr/>
        </p:nvSpPr>
        <p:spPr>
          <a:xfrm>
            <a:off x="179514" y="1275618"/>
            <a:ext cx="2304256" cy="3139321"/>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附件数升级</a:t>
            </a:r>
            <a:endParaRPr kumimoji="1" lang="en-US" altLang="zh-CN" sz="120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业务流程数据升级</a:t>
            </a:r>
            <a:r>
              <a:rPr kumimoji="1" lang="en-US" altLang="zh-CN" sz="1200">
                <a:solidFill>
                  <a:srgbClr val="000000"/>
                </a:solidFill>
                <a:latin typeface="微软雅黑" panose="020B0503020204020204" pitchFamily="34" charset="-122"/>
                <a:ea typeface="微软雅黑" panose="020B0503020204020204" pitchFamily="34" charset="-122"/>
              </a:rPr>
              <a:t>(</a:t>
            </a:r>
            <a:r>
              <a:rPr kumimoji="1" lang="zh-CN" altLang="en-US" sz="1200">
                <a:solidFill>
                  <a:srgbClr val="000000"/>
                </a:solidFill>
                <a:latin typeface="微软雅黑" panose="020B0503020204020204" pitchFamily="34" charset="-122"/>
                <a:ea typeface="微软雅黑" panose="020B0503020204020204" pitchFamily="34" charset="-122"/>
              </a:rPr>
              <a:t>特定范围适用</a:t>
            </a:r>
            <a:r>
              <a:rPr kumimoji="1" lang="en-US" altLang="zh-CN" sz="1200">
                <a:solidFill>
                  <a:srgbClr val="000000"/>
                </a:solidFill>
                <a:latin typeface="微软雅黑" panose="020B0503020204020204" pitchFamily="34" charset="-122"/>
                <a:ea typeface="微软雅黑" panose="020B0503020204020204" pitchFamily="34" charset="-122"/>
              </a:rPr>
              <a:t>)</a:t>
            </a:r>
          </a:p>
          <a:p>
            <a:pPr marL="285666" indent="-285666" defTabSz="2044088">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随着版本更替，部分功能有较大的优化改进，涉及对系统旧数据的升级。</a:t>
            </a:r>
            <a:endParaRPr kumimoji="1" lang="en-US" altLang="zh-CN" sz="120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改变以往发脚本更新的方式，封装专门的升级服务功能，使得旧数据升级严谨、高效。</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16" y="791529"/>
            <a:ext cx="6114256" cy="4012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089" y="771562"/>
            <a:ext cx="6272411" cy="4117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143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1000"/>
                                        <p:tgtEl>
                                          <p:spTgt spid="2051"/>
                                        </p:tgtEl>
                                      </p:cBhvr>
                                    </p:animEffect>
                                    <p:anim calcmode="lin" valueType="num">
                                      <p:cBhvr>
                                        <p:cTn id="8" dur="1000" fill="hold"/>
                                        <p:tgtEl>
                                          <p:spTgt spid="2051"/>
                                        </p:tgtEl>
                                        <p:attrNameLst>
                                          <p:attrName>ppt_x</p:attrName>
                                        </p:attrNameLst>
                                      </p:cBhvr>
                                      <p:tavLst>
                                        <p:tav tm="0">
                                          <p:val>
                                            <p:strVal val="#ppt_x"/>
                                          </p:val>
                                        </p:tav>
                                        <p:tav tm="100000">
                                          <p:val>
                                            <p:strVal val="#ppt_x"/>
                                          </p:val>
                                        </p:tav>
                                      </p:tavLst>
                                    </p:anim>
                                    <p:anim calcmode="lin" valueType="num">
                                      <p:cBhvr>
                                        <p:cTn id="9"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100"/>
              <a:t>发送邮件</a:t>
            </a:r>
          </a:p>
        </p:txBody>
      </p:sp>
      <p:sp>
        <p:nvSpPr>
          <p:cNvPr id="3" name="矩形 2"/>
          <p:cNvSpPr/>
          <p:nvPr/>
        </p:nvSpPr>
        <p:spPr bwMode="auto">
          <a:xfrm>
            <a:off x="154228" y="906375"/>
            <a:ext cx="1982405" cy="241102"/>
          </a:xfrm>
          <a:prstGeom prst="rect">
            <a:avLst/>
          </a:prstGeom>
          <a:solidFill>
            <a:srgbClr val="00B0F0"/>
          </a:solidFill>
          <a:ln w="9525" cap="flat" cmpd="sng" algn="ctr">
            <a:noFill/>
            <a:prstDash val="solid"/>
          </a:ln>
          <a:effectLst/>
        </p:spPr>
        <p:txBody>
          <a:bodyPr lIns="68564" tIns="34289" rIns="68564" bIns="34289" anchor="ctr"/>
          <a:lstStyle/>
          <a:p>
            <a:pPr algn="ctr" defTabSz="685613" eaLnBrk="0" hangingPunct="0">
              <a:defRPr/>
            </a:pPr>
            <a:endParaRPr lang="zh-CN" altLang="en-US" b="1" kern="0">
              <a:solidFill>
                <a:srgbClr val="FFFFFF"/>
              </a:solidFill>
              <a:latin typeface="微软雅黑" pitchFamily="34" charset="-122"/>
              <a:ea typeface="微软雅黑" pitchFamily="34" charset="-122"/>
            </a:endParaRPr>
          </a:p>
        </p:txBody>
      </p:sp>
      <p:sp>
        <p:nvSpPr>
          <p:cNvPr id="4" name="TextBox 23"/>
          <p:cNvSpPr txBox="1">
            <a:spLocks noChangeArrowheads="1"/>
          </p:cNvSpPr>
          <p:nvPr/>
        </p:nvSpPr>
        <p:spPr bwMode="auto">
          <a:xfrm>
            <a:off x="242647" y="895287"/>
            <a:ext cx="1758932" cy="288539"/>
          </a:xfrm>
          <a:prstGeom prst="rect">
            <a:avLst/>
          </a:prstGeom>
          <a:noFill/>
          <a:ln w="9525">
            <a:noFill/>
            <a:miter lim="800000"/>
            <a:headEnd/>
            <a:tailEnd/>
          </a:ln>
        </p:spPr>
        <p:txBody>
          <a:bodyPr wrap="square" lIns="68564" tIns="34289" rIns="68564" bIns="34289">
            <a:spAutoFit/>
          </a:bodyPr>
          <a:lstStyle/>
          <a:p>
            <a:pPr defTabSz="685613" eaLnBrk="0" hangingPunct="0"/>
            <a:r>
              <a:rPr lang="zh-CN" altLang="en-US" sz="1400" b="1">
                <a:solidFill>
                  <a:srgbClr val="FFFFFF"/>
                </a:solidFill>
                <a:latin typeface="微软雅黑" pitchFamily="34" charset="-122"/>
                <a:ea typeface="微软雅黑" pitchFamily="34" charset="-122"/>
              </a:rPr>
              <a:t>功能亮点与价值</a:t>
            </a:r>
            <a:endParaRPr lang="zh-CN" altLang="en-US" sz="1400" b="1" dirty="0">
              <a:solidFill>
                <a:srgbClr val="FFFFFF"/>
              </a:solidFill>
              <a:latin typeface="微软雅黑" pitchFamily="34" charset="-122"/>
              <a:ea typeface="微软雅黑" pitchFamily="34" charset="-122"/>
            </a:endParaRPr>
          </a:p>
        </p:txBody>
      </p:sp>
      <p:sp>
        <p:nvSpPr>
          <p:cNvPr id="5" name="TextBox 17"/>
          <p:cNvSpPr txBox="1">
            <a:spLocks noChangeArrowheads="1"/>
          </p:cNvSpPr>
          <p:nvPr/>
        </p:nvSpPr>
        <p:spPr bwMode="auto">
          <a:xfrm>
            <a:off x="154195" y="1147468"/>
            <a:ext cx="1982427" cy="2769989"/>
          </a:xfrm>
          <a:prstGeom prst="rect">
            <a:avLst/>
          </a:prstGeom>
          <a:noFill/>
          <a:ln w="9525">
            <a:noFill/>
            <a:miter lim="800000"/>
            <a:headEnd/>
            <a:tailEnd/>
          </a:ln>
        </p:spPr>
        <p:txBody>
          <a:bodyPr wrap="square" lIns="68564" tIns="34289" rIns="68564" bIns="34289">
            <a:spAutoFit/>
          </a:bodyPr>
          <a:lstStyle/>
          <a:p>
            <a:pPr defTabSz="685613" eaLnBrk="0" hangingPunct="0">
              <a:lnSpc>
                <a:spcPct val="150000"/>
              </a:lnSpc>
              <a:buClr>
                <a:prstClr val="black"/>
              </a:buClr>
              <a:defRPr/>
            </a:pPr>
            <a:r>
              <a:rPr lang="zh-CN" altLang="en-US" sz="900" b="1">
                <a:solidFill>
                  <a:prstClr val="black"/>
                </a:solidFill>
                <a:latin typeface="微软雅黑" pitchFamily="34" charset="-122"/>
                <a:ea typeface="微软雅黑" pitchFamily="34" charset="-122"/>
              </a:rPr>
              <a:t>功能亮点</a:t>
            </a:r>
            <a:endParaRPr lang="en-US" altLang="zh-CN" sz="900" b="1">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类型提供“用户、客户、供应商、自定义”</a:t>
            </a:r>
            <a:r>
              <a:rPr lang="zh-CN" altLang="zh-CN" sz="900">
                <a:solidFill>
                  <a:prstClr val="black"/>
                </a:solidFill>
                <a:latin typeface="微软雅黑" pitchFamily="34" charset="-122"/>
                <a:ea typeface="微软雅黑" pitchFamily="34" charset="-122"/>
              </a:rPr>
              <a:t>。</a:t>
            </a:r>
            <a:endParaRPr lang="en-US" altLang="zh-CN" sz="900">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主题、正文输入英文“</a:t>
            </a:r>
            <a:r>
              <a:rPr lang="en-US" altLang="zh-CN" sz="900">
                <a:solidFill>
                  <a:prstClr val="black"/>
                </a:solidFill>
                <a:latin typeface="微软雅黑" pitchFamily="34" charset="-122"/>
                <a:ea typeface="微软雅黑" pitchFamily="34" charset="-122"/>
              </a:rPr>
              <a:t>{</a:t>
            </a:r>
            <a:r>
              <a:rPr lang="zh-CN" altLang="en-US" sz="900">
                <a:solidFill>
                  <a:prstClr val="black"/>
                </a:solidFill>
                <a:latin typeface="微软雅黑" pitchFamily="34" charset="-122"/>
                <a:ea typeface="微软雅黑" pitchFamily="34" charset="-122"/>
              </a:rPr>
              <a:t>”大括号可使用单据变量。首尾使用“</a:t>
            </a:r>
            <a:r>
              <a:rPr lang="en-US" altLang="zh-CN" sz="900">
                <a:solidFill>
                  <a:prstClr val="black"/>
                </a:solidFill>
                <a:latin typeface="微软雅黑" pitchFamily="34" charset="-122"/>
                <a:ea typeface="微软雅黑" pitchFamily="34" charset="-122"/>
              </a:rPr>
              <a:t>##</a:t>
            </a:r>
            <a:r>
              <a:rPr lang="zh-CN" altLang="en-US" sz="900">
                <a:solidFill>
                  <a:prstClr val="black"/>
                </a:solidFill>
                <a:latin typeface="微软雅黑" pitchFamily="34" charset="-122"/>
                <a:ea typeface="微软雅黑" pitchFamily="34" charset="-122"/>
              </a:rPr>
              <a:t>”可以对区域内容按单据循环输出。</a:t>
            </a:r>
            <a:endParaRPr lang="en-US" altLang="zh-CN" sz="900">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预览邮件内容的格式。</a:t>
            </a:r>
            <a:endParaRPr lang="en-US" altLang="zh-CN" sz="900">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提供保存模版、选择模版功能。</a:t>
            </a:r>
            <a:endParaRPr lang="en-US" altLang="zh-CN" sz="900">
              <a:solidFill>
                <a:prstClr val="black"/>
              </a:solidFill>
              <a:latin typeface="微软雅黑" pitchFamily="34" charset="-122"/>
              <a:ea typeface="微软雅黑" pitchFamily="34" charset="-122"/>
            </a:endParaRPr>
          </a:p>
          <a:p>
            <a:pPr defTabSz="685613" eaLnBrk="0" hangingPunct="0">
              <a:lnSpc>
                <a:spcPct val="150000"/>
              </a:lnSpc>
              <a:buClr>
                <a:prstClr val="black"/>
              </a:buClr>
              <a:defRPr/>
            </a:pPr>
            <a:endParaRPr lang="en-US" altLang="zh-CN" sz="900">
              <a:solidFill>
                <a:prstClr val="black"/>
              </a:solidFill>
              <a:latin typeface="微软雅黑" pitchFamily="34" charset="-122"/>
              <a:ea typeface="微软雅黑" pitchFamily="34" charset="-122"/>
            </a:endParaRPr>
          </a:p>
          <a:p>
            <a:pPr defTabSz="685613" eaLnBrk="0" hangingPunct="0">
              <a:lnSpc>
                <a:spcPct val="150000"/>
              </a:lnSpc>
              <a:buClr>
                <a:prstClr val="black"/>
              </a:buClr>
              <a:defRPr/>
            </a:pPr>
            <a:r>
              <a:rPr lang="zh-CN" altLang="en-US" sz="900" b="1">
                <a:solidFill>
                  <a:prstClr val="black"/>
                </a:solidFill>
                <a:latin typeface="微软雅黑" pitchFamily="34" charset="-122"/>
                <a:ea typeface="微软雅黑" pitchFamily="34" charset="-122"/>
              </a:rPr>
              <a:t>业务价值</a:t>
            </a:r>
            <a:endParaRPr lang="zh-CN" altLang="zh-CN" sz="900" b="1" dirty="0">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灵活的收件人、邮件内容设置，快速应对各类邮件通知场景的需要</a:t>
            </a:r>
            <a:r>
              <a:rPr lang="zh-CN" altLang="zh-CN" sz="900">
                <a:solidFill>
                  <a:prstClr val="black"/>
                </a:solidFill>
                <a:latin typeface="微软雅黑" pitchFamily="34" charset="-122"/>
                <a:ea typeface="微软雅黑" pitchFamily="34" charset="-122"/>
              </a:rPr>
              <a:t>。</a:t>
            </a:r>
            <a:endParaRPr lang="en-US" altLang="zh-CN" sz="900">
              <a:solidFill>
                <a:prstClr val="black"/>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781" y="895287"/>
            <a:ext cx="4914900" cy="3894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5585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p:nvPr>
        </p:nvSpPr>
        <p:spPr/>
        <p:txBody>
          <a:bodyPr/>
          <a:lstStyle/>
          <a:p>
            <a:r>
              <a:rPr lang="zh-CN" altLang="en-US" dirty="0">
                <a:latin typeface="微软雅黑" pitchFamily="34" charset="-122"/>
                <a:ea typeface="微软雅黑" pitchFamily="34" charset="-122"/>
              </a:rPr>
              <a:t>创建业务</a:t>
            </a:r>
            <a:r>
              <a:rPr lang="zh-CN" altLang="en-US" dirty="0" smtClean="0">
                <a:latin typeface="微软雅黑" pitchFamily="34" charset="-122"/>
                <a:ea typeface="微软雅黑" pitchFamily="34" charset="-122"/>
              </a:rPr>
              <a:t>对象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三种方式的比较</a:t>
            </a:r>
            <a:endParaRPr dirty="0">
              <a:latin typeface="微软雅黑" pitchFamily="34" charset="-122"/>
              <a:ea typeface="微软雅黑" pitchFamily="34" charset="-122"/>
            </a:endParaRPr>
          </a:p>
        </p:txBody>
      </p:sp>
      <p:sp>
        <p:nvSpPr>
          <p:cNvPr id="3" name="单圆角矩形 2"/>
          <p:cNvSpPr/>
          <p:nvPr/>
        </p:nvSpPr>
        <p:spPr>
          <a:xfrm>
            <a:off x="2620195" y="1070298"/>
            <a:ext cx="1800200" cy="576064"/>
          </a:xfrm>
          <a:prstGeom prst="round1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dirty="0" smtClean="0">
                <a:solidFill>
                  <a:schemeClr val="tx1"/>
                </a:solidFill>
              </a:rPr>
              <a:t>新建</a:t>
            </a:r>
          </a:p>
        </p:txBody>
      </p:sp>
      <p:sp>
        <p:nvSpPr>
          <p:cNvPr id="4" name="流程图: 过程 3"/>
          <p:cNvSpPr/>
          <p:nvPr/>
        </p:nvSpPr>
        <p:spPr>
          <a:xfrm>
            <a:off x="2620195" y="1662361"/>
            <a:ext cx="1800200" cy="1152128"/>
          </a:xfrm>
          <a:prstGeom prst="flowChartProcess">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171402" indent="-171402">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创建全新的业务对象</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12" name="流程图: 过程 11"/>
          <p:cNvSpPr/>
          <p:nvPr/>
        </p:nvSpPr>
        <p:spPr>
          <a:xfrm>
            <a:off x="2620195" y="2824015"/>
            <a:ext cx="1800200" cy="176969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171402" indent="-171402">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新建空白对象；</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所有业务逻辑及界面属性需要定义，实现按需设计、自由度高</a:t>
            </a:r>
          </a:p>
        </p:txBody>
      </p:sp>
      <p:sp>
        <p:nvSpPr>
          <p:cNvPr id="13" name="单圆角矩形 12"/>
          <p:cNvSpPr/>
          <p:nvPr/>
        </p:nvSpPr>
        <p:spPr>
          <a:xfrm>
            <a:off x="4427986" y="1064568"/>
            <a:ext cx="1800200" cy="576064"/>
          </a:xfrm>
          <a:prstGeom prst="round1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lang="zh-CN" altLang="en-US" dirty="0">
                <a:solidFill>
                  <a:schemeClr val="tx1"/>
                </a:solidFill>
                <a:latin typeface="微软雅黑" pitchFamily="34" charset="-122"/>
                <a:ea typeface="微软雅黑" pitchFamily="34" charset="-122"/>
              </a:rPr>
              <a:t>复制</a:t>
            </a:r>
            <a:endParaRPr kumimoji="1" lang="zh-CN" altLang="en-US" dirty="0">
              <a:solidFill>
                <a:schemeClr val="tx1"/>
              </a:solidFill>
            </a:endParaRPr>
          </a:p>
        </p:txBody>
      </p:sp>
      <p:sp>
        <p:nvSpPr>
          <p:cNvPr id="14" name="流程图: 过程 13"/>
          <p:cNvSpPr/>
          <p:nvPr/>
        </p:nvSpPr>
        <p:spPr>
          <a:xfrm>
            <a:off x="4427986" y="1656631"/>
            <a:ext cx="1800200" cy="1152128"/>
          </a:xfrm>
          <a:prstGeom prst="flowChartProcess">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171402" indent="-171402" defTabSz="2044088">
              <a:lnSpc>
                <a:spcPct val="90000"/>
              </a:lnSpc>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复制现有的业务对象，创建出新的业务对象；</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15" name="流程图: 过程 14"/>
          <p:cNvSpPr/>
          <p:nvPr/>
        </p:nvSpPr>
        <p:spPr>
          <a:xfrm>
            <a:off x="4427986" y="2818284"/>
            <a:ext cx="1800200" cy="176969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复制现有对象的界面及业务逻辑。实现快速设计，快速上线；</a:t>
            </a:r>
            <a:endParaRPr kumimoji="1" lang="en-US" altLang="zh-CN" sz="1200" dirty="0">
              <a:solidFill>
                <a:srgbClr val="000000"/>
              </a:solidFill>
              <a:latin typeface="微软雅黑" pitchFamily="34" charset="-122"/>
              <a:ea typeface="微软雅黑" pitchFamily="34" charset="-122"/>
            </a:endParaRPr>
          </a:p>
        </p:txBody>
      </p:sp>
      <p:sp>
        <p:nvSpPr>
          <p:cNvPr id="16" name="单圆角矩形 15"/>
          <p:cNvSpPr/>
          <p:nvPr/>
        </p:nvSpPr>
        <p:spPr>
          <a:xfrm>
            <a:off x="6254824" y="1070298"/>
            <a:ext cx="1800200" cy="576064"/>
          </a:xfrm>
          <a:prstGeom prst="round1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dirty="0" smtClean="0">
                <a:solidFill>
                  <a:schemeClr val="tx1"/>
                </a:solidFill>
              </a:rPr>
              <a:t>继承</a:t>
            </a:r>
          </a:p>
        </p:txBody>
      </p:sp>
      <p:sp>
        <p:nvSpPr>
          <p:cNvPr id="19" name="流程图: 过程 18"/>
          <p:cNvSpPr/>
          <p:nvPr/>
        </p:nvSpPr>
        <p:spPr>
          <a:xfrm>
            <a:off x="6254824" y="1662361"/>
            <a:ext cx="1800200" cy="1152128"/>
          </a:xfrm>
          <a:prstGeom prst="flowChartProcess">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继承原对象的元数据、界面元素以及相关属性，创建出新的业务对象；</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20" name="流程图: 过程 19"/>
          <p:cNvSpPr/>
          <p:nvPr/>
        </p:nvSpPr>
        <p:spPr>
          <a:xfrm>
            <a:off x="6254824" y="2824015"/>
            <a:ext cx="1800200" cy="176969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对新对象的改动、增加字段，不影响原对象；</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itchFamily="34" charset="-122"/>
                <a:ea typeface="微软雅黑" pitchFamily="34" charset="-122"/>
              </a:rPr>
              <a:t>原对象的改动、增加字段，新对象会感知并体现出来；</a:t>
            </a:r>
            <a:endParaRPr kumimoji="1" lang="en-US" altLang="zh-CN" sz="1200" dirty="0">
              <a:solidFill>
                <a:srgbClr val="000000"/>
              </a:solidFill>
              <a:latin typeface="微软雅黑" pitchFamily="34" charset="-122"/>
              <a:ea typeface="微软雅黑" pitchFamily="34" charset="-122"/>
            </a:endParaRPr>
          </a:p>
          <a:p>
            <a:pPr marL="171402" indent="-171402" defTabSz="2044088">
              <a:lnSpc>
                <a:spcPct val="90000"/>
              </a:lnSpc>
              <a:spcAft>
                <a:spcPct val="35000"/>
              </a:spcAft>
              <a:buFont typeface="Arial" pitchFamily="34" charset="0"/>
              <a:buChar char="•"/>
            </a:pPr>
            <a:r>
              <a:rPr kumimoji="1" lang="zh-CN" altLang="en-US" sz="1200" dirty="0">
                <a:solidFill>
                  <a:srgbClr val="000000"/>
                </a:solidFill>
                <a:latin typeface="微软雅黑" pitchFamily="34" charset="-122"/>
                <a:ea typeface="微软雅黑" pitchFamily="34" charset="-122"/>
              </a:rPr>
              <a:t>原对象字段不得随意删除，关键属性不得随意修改；</a:t>
            </a:r>
            <a:endParaRPr kumimoji="1" lang="en-US" altLang="zh-CN" sz="1200" dirty="0">
              <a:solidFill>
                <a:srgbClr val="000000"/>
              </a:solidFill>
              <a:latin typeface="微软雅黑" pitchFamily="34" charset="-122"/>
              <a:ea typeface="微软雅黑" pitchFamily="34" charset="-122"/>
            </a:endParaRPr>
          </a:p>
        </p:txBody>
      </p:sp>
      <p:sp>
        <p:nvSpPr>
          <p:cNvPr id="21" name="单圆角矩形 20"/>
          <p:cNvSpPr/>
          <p:nvPr/>
        </p:nvSpPr>
        <p:spPr>
          <a:xfrm>
            <a:off x="812851" y="1070298"/>
            <a:ext cx="1800200" cy="576064"/>
          </a:xfrm>
          <a:prstGeom prst="round1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dirty="0" smtClean="0">
                <a:solidFill>
                  <a:schemeClr val="tx1"/>
                </a:solidFill>
              </a:rPr>
              <a:t>创建方式</a:t>
            </a:r>
          </a:p>
        </p:txBody>
      </p:sp>
      <p:sp>
        <p:nvSpPr>
          <p:cNvPr id="22" name="流程图: 过程 21"/>
          <p:cNvSpPr/>
          <p:nvPr/>
        </p:nvSpPr>
        <p:spPr>
          <a:xfrm>
            <a:off x="805261" y="1662361"/>
            <a:ext cx="1800200" cy="1152128"/>
          </a:xfrm>
          <a:prstGeom prst="flowChartProcess">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dirty="0" smtClean="0">
                <a:solidFill>
                  <a:schemeClr val="tx1"/>
                </a:solidFill>
              </a:rPr>
              <a:t>功能</a:t>
            </a:r>
            <a:endParaRPr kumimoji="1" lang="zh-CN" altLang="en-US" dirty="0">
              <a:solidFill>
                <a:schemeClr val="tx1"/>
              </a:solidFill>
            </a:endParaRPr>
          </a:p>
        </p:txBody>
      </p:sp>
      <p:sp>
        <p:nvSpPr>
          <p:cNvPr id="23" name="流程图: 过程 22"/>
          <p:cNvSpPr/>
          <p:nvPr/>
        </p:nvSpPr>
        <p:spPr>
          <a:xfrm>
            <a:off x="805261" y="2824015"/>
            <a:ext cx="1800200" cy="1769690"/>
          </a:xfrm>
          <a:prstGeom prst="flowChartProcess">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dirty="0" smtClean="0">
                <a:solidFill>
                  <a:schemeClr val="tx1"/>
                </a:solidFill>
              </a:rPr>
              <a:t>业务价值</a:t>
            </a:r>
          </a:p>
        </p:txBody>
      </p:sp>
    </p:spTree>
    <p:extLst>
      <p:ext uri="{BB962C8B-B14F-4D97-AF65-F5344CB8AC3E}">
        <p14:creationId xmlns:p14="http://schemas.microsoft.com/office/powerpoint/2010/main" val="216478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gtEl>
                                        <p:attrNameLst>
                                          <p:attrName>style.color</p:attrName>
                                        </p:attrNameLst>
                                      </p:cBhvr>
                                      <p:to>
                                        <a:schemeClr val="bg1"/>
                                      </p:to>
                                    </p:animClr>
                                    <p:animClr clrSpc="rgb" dir="cw">
                                      <p:cBhvr>
                                        <p:cTn id="7" dur="250" autoRev="1" fill="remove"/>
                                        <p:tgtEl>
                                          <p:spTgt spid="3"/>
                                        </p:tgtEl>
                                        <p:attrNameLst>
                                          <p:attrName>fillcolor</p:attrName>
                                        </p:attrNameLst>
                                      </p:cBhvr>
                                      <p:to>
                                        <a:schemeClr val="bg1"/>
                                      </p:to>
                                    </p:animClr>
                                    <p:set>
                                      <p:cBhvr>
                                        <p:cTn id="8" dur="250" autoRev="1" fill="remove"/>
                                        <p:tgtEl>
                                          <p:spTgt spid="3"/>
                                        </p:tgtEl>
                                        <p:attrNameLst>
                                          <p:attrName>fill.type</p:attrName>
                                        </p:attrNameLst>
                                      </p:cBhvr>
                                      <p:to>
                                        <p:strVal val="solid"/>
                                      </p:to>
                                    </p:set>
                                    <p:set>
                                      <p:cBhvr>
                                        <p:cTn id="9" dur="250" autoRev="1" fill="remove"/>
                                        <p:tgtEl>
                                          <p:spTgt spid="3"/>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4"/>
                                        </p:tgtEl>
                                        <p:attrNameLst>
                                          <p:attrName>style.color</p:attrName>
                                        </p:attrNameLst>
                                      </p:cBhvr>
                                      <p:to>
                                        <a:schemeClr val="bg1"/>
                                      </p:to>
                                    </p:animClr>
                                    <p:animClr clrSpc="rgb" dir="cw">
                                      <p:cBhvr>
                                        <p:cTn id="12" dur="250" autoRev="1" fill="remove"/>
                                        <p:tgtEl>
                                          <p:spTgt spid="4"/>
                                        </p:tgtEl>
                                        <p:attrNameLst>
                                          <p:attrName>fillcolor</p:attrName>
                                        </p:attrNameLst>
                                      </p:cBhvr>
                                      <p:to>
                                        <a:schemeClr val="bg1"/>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2"/>
                                        </p:tgtEl>
                                        <p:attrNameLst>
                                          <p:attrName>style.color</p:attrName>
                                        </p:attrNameLst>
                                      </p:cBhvr>
                                      <p:to>
                                        <a:schemeClr val="bg1"/>
                                      </p:to>
                                    </p:animClr>
                                    <p:animClr clrSpc="rgb" dir="cw">
                                      <p:cBhvr>
                                        <p:cTn id="17" dur="250" autoRev="1" fill="remove"/>
                                        <p:tgtEl>
                                          <p:spTgt spid="12"/>
                                        </p:tgtEl>
                                        <p:attrNameLst>
                                          <p:attrName>fillcolor</p:attrName>
                                        </p:attrNameLst>
                                      </p:cBhvr>
                                      <p:to>
                                        <a:schemeClr val="bg1"/>
                                      </p:to>
                                    </p:animClr>
                                    <p:set>
                                      <p:cBhvr>
                                        <p:cTn id="18" dur="250" autoRev="1" fill="remove"/>
                                        <p:tgtEl>
                                          <p:spTgt spid="12"/>
                                        </p:tgtEl>
                                        <p:attrNameLst>
                                          <p:attrName>fill.type</p:attrName>
                                        </p:attrNameLst>
                                      </p:cBhvr>
                                      <p:to>
                                        <p:strVal val="solid"/>
                                      </p:to>
                                    </p:set>
                                    <p:set>
                                      <p:cBhvr>
                                        <p:cTn id="19" dur="250" autoRev="1" fill="remove"/>
                                        <p:tgtEl>
                                          <p:spTgt spid="12"/>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7" presetClass="emph" presetSubtype="0" fill="remove" grpId="0" nodeType="clickEffect">
                                  <p:stCondLst>
                                    <p:cond delay="0"/>
                                  </p:stCondLst>
                                  <p:childTnLst>
                                    <p:animClr clrSpc="rgb" dir="cw">
                                      <p:cBhvr override="childStyle">
                                        <p:cTn id="23" dur="250" autoRev="1" fill="remove"/>
                                        <p:tgtEl>
                                          <p:spTgt spid="13"/>
                                        </p:tgtEl>
                                        <p:attrNameLst>
                                          <p:attrName>style.color</p:attrName>
                                        </p:attrNameLst>
                                      </p:cBhvr>
                                      <p:to>
                                        <a:schemeClr val="bg1"/>
                                      </p:to>
                                    </p:animClr>
                                    <p:animClr clrSpc="rgb" dir="cw">
                                      <p:cBhvr>
                                        <p:cTn id="24" dur="250" autoRev="1" fill="remove"/>
                                        <p:tgtEl>
                                          <p:spTgt spid="13"/>
                                        </p:tgtEl>
                                        <p:attrNameLst>
                                          <p:attrName>fillcolor</p:attrName>
                                        </p:attrNameLst>
                                      </p:cBhvr>
                                      <p:to>
                                        <a:schemeClr val="bg1"/>
                                      </p:to>
                                    </p:animClr>
                                    <p:set>
                                      <p:cBhvr>
                                        <p:cTn id="25" dur="250" autoRev="1" fill="remove"/>
                                        <p:tgtEl>
                                          <p:spTgt spid="13"/>
                                        </p:tgtEl>
                                        <p:attrNameLst>
                                          <p:attrName>fill.type</p:attrName>
                                        </p:attrNameLst>
                                      </p:cBhvr>
                                      <p:to>
                                        <p:strVal val="solid"/>
                                      </p:to>
                                    </p:set>
                                    <p:set>
                                      <p:cBhvr>
                                        <p:cTn id="26" dur="250" autoRev="1" fill="remove"/>
                                        <p:tgtEl>
                                          <p:spTgt spid="13"/>
                                        </p:tgtEl>
                                        <p:attrNameLst>
                                          <p:attrName>fill.on</p:attrName>
                                        </p:attrNameLst>
                                      </p:cBhvr>
                                      <p:to>
                                        <p:strVal val="true"/>
                                      </p:to>
                                    </p:set>
                                  </p:childTnLst>
                                </p:cTn>
                              </p:par>
                              <p:par>
                                <p:cTn id="27" presetID="27" presetClass="emph" presetSubtype="0" fill="remove" grpId="0" nodeType="withEffect">
                                  <p:stCondLst>
                                    <p:cond delay="0"/>
                                  </p:stCondLst>
                                  <p:childTnLst>
                                    <p:animClr clrSpc="rgb" dir="cw">
                                      <p:cBhvr override="childStyle">
                                        <p:cTn id="28" dur="250" autoRev="1" fill="remove"/>
                                        <p:tgtEl>
                                          <p:spTgt spid="14"/>
                                        </p:tgtEl>
                                        <p:attrNameLst>
                                          <p:attrName>style.color</p:attrName>
                                        </p:attrNameLst>
                                      </p:cBhvr>
                                      <p:to>
                                        <a:schemeClr val="bg1"/>
                                      </p:to>
                                    </p:animClr>
                                    <p:animClr clrSpc="rgb" dir="cw">
                                      <p:cBhvr>
                                        <p:cTn id="29" dur="250" autoRev="1" fill="remove"/>
                                        <p:tgtEl>
                                          <p:spTgt spid="14"/>
                                        </p:tgtEl>
                                        <p:attrNameLst>
                                          <p:attrName>fillcolor</p:attrName>
                                        </p:attrNameLst>
                                      </p:cBhvr>
                                      <p:to>
                                        <a:schemeClr val="bg1"/>
                                      </p:to>
                                    </p:animClr>
                                    <p:set>
                                      <p:cBhvr>
                                        <p:cTn id="30" dur="250" autoRev="1" fill="remove"/>
                                        <p:tgtEl>
                                          <p:spTgt spid="14"/>
                                        </p:tgtEl>
                                        <p:attrNameLst>
                                          <p:attrName>fill.type</p:attrName>
                                        </p:attrNameLst>
                                      </p:cBhvr>
                                      <p:to>
                                        <p:strVal val="solid"/>
                                      </p:to>
                                    </p:set>
                                    <p:set>
                                      <p:cBhvr>
                                        <p:cTn id="31" dur="250" autoRev="1" fill="remove"/>
                                        <p:tgtEl>
                                          <p:spTgt spid="14"/>
                                        </p:tgtEl>
                                        <p:attrNameLst>
                                          <p:attrName>fill.on</p:attrName>
                                        </p:attrNameLst>
                                      </p:cBhvr>
                                      <p:to>
                                        <p:strVal val="true"/>
                                      </p:to>
                                    </p:set>
                                  </p:childTnLst>
                                </p:cTn>
                              </p:par>
                              <p:par>
                                <p:cTn id="32" presetID="27" presetClass="emph" presetSubtype="0" fill="remove" grpId="0" nodeType="withEffect">
                                  <p:stCondLst>
                                    <p:cond delay="0"/>
                                  </p:stCondLst>
                                  <p:childTnLst>
                                    <p:animClr clrSpc="rgb" dir="cw">
                                      <p:cBhvr override="childStyle">
                                        <p:cTn id="33" dur="250" autoRev="1" fill="remove"/>
                                        <p:tgtEl>
                                          <p:spTgt spid="15"/>
                                        </p:tgtEl>
                                        <p:attrNameLst>
                                          <p:attrName>style.color</p:attrName>
                                        </p:attrNameLst>
                                      </p:cBhvr>
                                      <p:to>
                                        <a:schemeClr val="bg1"/>
                                      </p:to>
                                    </p:animClr>
                                    <p:animClr clrSpc="rgb" dir="cw">
                                      <p:cBhvr>
                                        <p:cTn id="34" dur="250" autoRev="1" fill="remove"/>
                                        <p:tgtEl>
                                          <p:spTgt spid="15"/>
                                        </p:tgtEl>
                                        <p:attrNameLst>
                                          <p:attrName>fillcolor</p:attrName>
                                        </p:attrNameLst>
                                      </p:cBhvr>
                                      <p:to>
                                        <a:schemeClr val="bg1"/>
                                      </p:to>
                                    </p:animClr>
                                    <p:set>
                                      <p:cBhvr>
                                        <p:cTn id="35" dur="250" autoRev="1" fill="remove"/>
                                        <p:tgtEl>
                                          <p:spTgt spid="15"/>
                                        </p:tgtEl>
                                        <p:attrNameLst>
                                          <p:attrName>fill.type</p:attrName>
                                        </p:attrNameLst>
                                      </p:cBhvr>
                                      <p:to>
                                        <p:strVal val="solid"/>
                                      </p:to>
                                    </p:set>
                                    <p:set>
                                      <p:cBhvr>
                                        <p:cTn id="36" dur="250" autoRev="1" fill="remove"/>
                                        <p:tgtEl>
                                          <p:spTgt spid="15"/>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27" presetClass="emph" presetSubtype="0" fill="remove" grpId="0" nodeType="clickEffect">
                                  <p:stCondLst>
                                    <p:cond delay="0"/>
                                  </p:stCondLst>
                                  <p:childTnLst>
                                    <p:animClr clrSpc="rgb" dir="cw">
                                      <p:cBhvr override="childStyle">
                                        <p:cTn id="40" dur="250" autoRev="1" fill="remove"/>
                                        <p:tgtEl>
                                          <p:spTgt spid="16"/>
                                        </p:tgtEl>
                                        <p:attrNameLst>
                                          <p:attrName>style.color</p:attrName>
                                        </p:attrNameLst>
                                      </p:cBhvr>
                                      <p:to>
                                        <a:schemeClr val="bg1"/>
                                      </p:to>
                                    </p:animClr>
                                    <p:animClr clrSpc="rgb" dir="cw">
                                      <p:cBhvr>
                                        <p:cTn id="41" dur="250" autoRev="1" fill="remove"/>
                                        <p:tgtEl>
                                          <p:spTgt spid="16"/>
                                        </p:tgtEl>
                                        <p:attrNameLst>
                                          <p:attrName>fillcolor</p:attrName>
                                        </p:attrNameLst>
                                      </p:cBhvr>
                                      <p:to>
                                        <a:schemeClr val="bg1"/>
                                      </p:to>
                                    </p:animClr>
                                    <p:set>
                                      <p:cBhvr>
                                        <p:cTn id="42" dur="250" autoRev="1" fill="remove"/>
                                        <p:tgtEl>
                                          <p:spTgt spid="16"/>
                                        </p:tgtEl>
                                        <p:attrNameLst>
                                          <p:attrName>fill.type</p:attrName>
                                        </p:attrNameLst>
                                      </p:cBhvr>
                                      <p:to>
                                        <p:strVal val="solid"/>
                                      </p:to>
                                    </p:set>
                                    <p:set>
                                      <p:cBhvr>
                                        <p:cTn id="43" dur="250" autoRev="1" fill="remove"/>
                                        <p:tgtEl>
                                          <p:spTgt spid="16"/>
                                        </p:tgtEl>
                                        <p:attrNameLst>
                                          <p:attrName>fill.on</p:attrName>
                                        </p:attrNameLst>
                                      </p:cBhvr>
                                      <p:to>
                                        <p:strVal val="true"/>
                                      </p:to>
                                    </p:set>
                                  </p:childTnLst>
                                </p:cTn>
                              </p:par>
                              <p:par>
                                <p:cTn id="44" presetID="27" presetClass="emph" presetSubtype="0" fill="remove" grpId="0" nodeType="withEffect">
                                  <p:stCondLst>
                                    <p:cond delay="0"/>
                                  </p:stCondLst>
                                  <p:childTnLst>
                                    <p:animClr clrSpc="rgb" dir="cw">
                                      <p:cBhvr override="childStyle">
                                        <p:cTn id="45" dur="250" autoRev="1" fill="remove"/>
                                        <p:tgtEl>
                                          <p:spTgt spid="19"/>
                                        </p:tgtEl>
                                        <p:attrNameLst>
                                          <p:attrName>style.color</p:attrName>
                                        </p:attrNameLst>
                                      </p:cBhvr>
                                      <p:to>
                                        <a:schemeClr val="bg1"/>
                                      </p:to>
                                    </p:animClr>
                                    <p:animClr clrSpc="rgb" dir="cw">
                                      <p:cBhvr>
                                        <p:cTn id="46" dur="250" autoRev="1" fill="remove"/>
                                        <p:tgtEl>
                                          <p:spTgt spid="19"/>
                                        </p:tgtEl>
                                        <p:attrNameLst>
                                          <p:attrName>fillcolor</p:attrName>
                                        </p:attrNameLst>
                                      </p:cBhvr>
                                      <p:to>
                                        <a:schemeClr val="bg1"/>
                                      </p:to>
                                    </p:animClr>
                                    <p:set>
                                      <p:cBhvr>
                                        <p:cTn id="47" dur="250" autoRev="1" fill="remove"/>
                                        <p:tgtEl>
                                          <p:spTgt spid="19"/>
                                        </p:tgtEl>
                                        <p:attrNameLst>
                                          <p:attrName>fill.type</p:attrName>
                                        </p:attrNameLst>
                                      </p:cBhvr>
                                      <p:to>
                                        <p:strVal val="solid"/>
                                      </p:to>
                                    </p:set>
                                    <p:set>
                                      <p:cBhvr>
                                        <p:cTn id="48" dur="250" autoRev="1" fill="remove"/>
                                        <p:tgtEl>
                                          <p:spTgt spid="19"/>
                                        </p:tgtEl>
                                        <p:attrNameLst>
                                          <p:attrName>fill.on</p:attrName>
                                        </p:attrNameLst>
                                      </p:cBhvr>
                                      <p:to>
                                        <p:strVal val="true"/>
                                      </p:to>
                                    </p:set>
                                  </p:childTnLst>
                                </p:cTn>
                              </p:par>
                              <p:par>
                                <p:cTn id="49" presetID="27" presetClass="emph" presetSubtype="0" fill="remove" grpId="0" nodeType="withEffect">
                                  <p:stCondLst>
                                    <p:cond delay="0"/>
                                  </p:stCondLst>
                                  <p:childTnLst>
                                    <p:animClr clrSpc="rgb" dir="cw">
                                      <p:cBhvr override="childStyle">
                                        <p:cTn id="50" dur="250" autoRev="1" fill="remove"/>
                                        <p:tgtEl>
                                          <p:spTgt spid="20"/>
                                        </p:tgtEl>
                                        <p:attrNameLst>
                                          <p:attrName>style.color</p:attrName>
                                        </p:attrNameLst>
                                      </p:cBhvr>
                                      <p:to>
                                        <a:schemeClr val="bg1"/>
                                      </p:to>
                                    </p:animClr>
                                    <p:animClr clrSpc="rgb" dir="cw">
                                      <p:cBhvr>
                                        <p:cTn id="51" dur="250" autoRev="1" fill="remove"/>
                                        <p:tgtEl>
                                          <p:spTgt spid="20"/>
                                        </p:tgtEl>
                                        <p:attrNameLst>
                                          <p:attrName>fillcolor</p:attrName>
                                        </p:attrNameLst>
                                      </p:cBhvr>
                                      <p:to>
                                        <a:schemeClr val="bg1"/>
                                      </p:to>
                                    </p:animClr>
                                    <p:set>
                                      <p:cBhvr>
                                        <p:cTn id="52" dur="250" autoRev="1" fill="remove"/>
                                        <p:tgtEl>
                                          <p:spTgt spid="20"/>
                                        </p:tgtEl>
                                        <p:attrNameLst>
                                          <p:attrName>fill.type</p:attrName>
                                        </p:attrNameLst>
                                      </p:cBhvr>
                                      <p:to>
                                        <p:strVal val="solid"/>
                                      </p:to>
                                    </p:set>
                                    <p:set>
                                      <p:cBhvr>
                                        <p:cTn id="53" dur="250" autoRev="1" fill="remove"/>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2" grpId="0" animBg="1"/>
      <p:bldP spid="13" grpId="0" animBg="1"/>
      <p:bldP spid="14" grpId="0" animBg="1"/>
      <p:bldP spid="15" grpId="0" animBg="1"/>
      <p:bldP spid="16" grpId="0" animBg="1"/>
      <p:bldP spid="19" grpId="0" animBg="1"/>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100">
                <a:latin typeface="微软雅黑" pitchFamily="34" charset="-122"/>
                <a:ea typeface="微软雅黑" pitchFamily="34" charset="-122"/>
                <a:cs typeface="Arial" panose="020B0604020202020204" pitchFamily="34" charset="0"/>
              </a:rPr>
              <a:t>编码规则补号优化</a:t>
            </a:r>
            <a:endParaRPr lang="zh-CN" altLang="en-US" sz="2100"/>
          </a:p>
        </p:txBody>
      </p:sp>
      <p:sp>
        <p:nvSpPr>
          <p:cNvPr id="3" name="矩形 2"/>
          <p:cNvSpPr/>
          <p:nvPr/>
        </p:nvSpPr>
        <p:spPr bwMode="auto">
          <a:xfrm>
            <a:off x="154228" y="906375"/>
            <a:ext cx="1982405" cy="241102"/>
          </a:xfrm>
          <a:prstGeom prst="rect">
            <a:avLst/>
          </a:prstGeom>
          <a:solidFill>
            <a:srgbClr val="00B0F0"/>
          </a:solidFill>
          <a:ln w="9525" cap="flat" cmpd="sng" algn="ctr">
            <a:noFill/>
            <a:prstDash val="solid"/>
          </a:ln>
          <a:effectLst/>
        </p:spPr>
        <p:txBody>
          <a:bodyPr lIns="68564" tIns="34289" rIns="68564" bIns="34289" anchor="ctr"/>
          <a:lstStyle/>
          <a:p>
            <a:pPr algn="ctr" defTabSz="685613" eaLnBrk="0" hangingPunct="0">
              <a:defRPr/>
            </a:pPr>
            <a:endParaRPr lang="zh-CN" altLang="en-US" b="1" kern="0">
              <a:solidFill>
                <a:srgbClr val="FFFFFF"/>
              </a:solidFill>
              <a:latin typeface="微软雅黑" pitchFamily="34" charset="-122"/>
              <a:ea typeface="微软雅黑" pitchFamily="34" charset="-122"/>
            </a:endParaRPr>
          </a:p>
        </p:txBody>
      </p:sp>
      <p:sp>
        <p:nvSpPr>
          <p:cNvPr id="4" name="TextBox 23"/>
          <p:cNvSpPr txBox="1">
            <a:spLocks noChangeArrowheads="1"/>
          </p:cNvSpPr>
          <p:nvPr/>
        </p:nvSpPr>
        <p:spPr bwMode="auto">
          <a:xfrm>
            <a:off x="242647" y="895287"/>
            <a:ext cx="1758932" cy="288539"/>
          </a:xfrm>
          <a:prstGeom prst="rect">
            <a:avLst/>
          </a:prstGeom>
          <a:noFill/>
          <a:ln w="9525">
            <a:noFill/>
            <a:miter lim="800000"/>
            <a:headEnd/>
            <a:tailEnd/>
          </a:ln>
        </p:spPr>
        <p:txBody>
          <a:bodyPr wrap="square" lIns="68564" tIns="34289" rIns="68564" bIns="34289">
            <a:spAutoFit/>
          </a:bodyPr>
          <a:lstStyle/>
          <a:p>
            <a:pPr defTabSz="685613" eaLnBrk="0" hangingPunct="0"/>
            <a:r>
              <a:rPr lang="zh-CN" altLang="en-US" sz="1400" b="1">
                <a:solidFill>
                  <a:srgbClr val="FFFFFF"/>
                </a:solidFill>
                <a:latin typeface="微软雅黑" pitchFamily="34" charset="-122"/>
                <a:ea typeface="微软雅黑" pitchFamily="34" charset="-122"/>
              </a:rPr>
              <a:t>功能亮点与价值</a:t>
            </a:r>
            <a:endParaRPr lang="zh-CN" altLang="en-US" sz="1400" b="1" dirty="0">
              <a:solidFill>
                <a:srgbClr val="FFFFFF"/>
              </a:solidFill>
              <a:latin typeface="微软雅黑" pitchFamily="34" charset="-122"/>
              <a:ea typeface="微软雅黑" pitchFamily="34" charset="-122"/>
            </a:endParaRPr>
          </a:p>
        </p:txBody>
      </p:sp>
      <p:sp>
        <p:nvSpPr>
          <p:cNvPr id="5" name="TextBox 17"/>
          <p:cNvSpPr txBox="1">
            <a:spLocks noChangeArrowheads="1"/>
          </p:cNvSpPr>
          <p:nvPr/>
        </p:nvSpPr>
        <p:spPr bwMode="auto">
          <a:xfrm>
            <a:off x="154195" y="1147457"/>
            <a:ext cx="1982427" cy="3559436"/>
          </a:xfrm>
          <a:prstGeom prst="rect">
            <a:avLst/>
          </a:prstGeom>
          <a:noFill/>
          <a:ln w="9525">
            <a:noFill/>
            <a:miter lim="800000"/>
            <a:headEnd/>
            <a:tailEnd/>
          </a:ln>
        </p:spPr>
        <p:txBody>
          <a:bodyPr wrap="square" lIns="68564" tIns="34289" rIns="68564" bIns="34289">
            <a:spAutoFit/>
          </a:bodyPr>
          <a:lstStyle/>
          <a:p>
            <a:pPr defTabSz="685613" eaLnBrk="0" hangingPunct="0">
              <a:lnSpc>
                <a:spcPct val="150000"/>
              </a:lnSpc>
              <a:buClr>
                <a:prstClr val="black"/>
              </a:buClr>
              <a:defRPr/>
            </a:pPr>
            <a:r>
              <a:rPr lang="zh-CN" altLang="en-US" sz="900" b="1">
                <a:solidFill>
                  <a:prstClr val="black"/>
                </a:solidFill>
                <a:latin typeface="微软雅黑" pitchFamily="34" charset="-122"/>
                <a:ea typeface="微软雅黑" pitchFamily="34" charset="-122"/>
              </a:rPr>
              <a:t>功能亮点</a:t>
            </a:r>
            <a:endParaRPr lang="en-US" altLang="zh-CN" sz="900" b="1">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自动补号不再实时计算，采用后台服务定时计算可补号，形成补号池</a:t>
            </a:r>
            <a:r>
              <a:rPr lang="zh-CN" altLang="zh-CN" sz="900">
                <a:solidFill>
                  <a:prstClr val="black"/>
                </a:solidFill>
                <a:latin typeface="微软雅黑" pitchFamily="34" charset="-122"/>
                <a:ea typeface="微软雅黑" pitchFamily="34" charset="-122"/>
              </a:rPr>
              <a:t>。</a:t>
            </a:r>
            <a:r>
              <a:rPr lang="zh-CN" altLang="en-US" sz="900">
                <a:solidFill>
                  <a:prstClr val="black"/>
                </a:solidFill>
                <a:latin typeface="微软雅黑" pitchFamily="34" charset="-122"/>
                <a:ea typeface="微软雅黑" pitchFamily="34" charset="-122"/>
              </a:rPr>
              <a:t>手动补号仍然实时计算。</a:t>
            </a:r>
            <a:endParaRPr lang="en-US" altLang="zh-CN" sz="900">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启用自动补号或手动补号时要求编码元素使用固定长度，不允许动态长度。</a:t>
            </a:r>
            <a:endParaRPr lang="en-US" altLang="zh-CN" sz="900">
              <a:solidFill>
                <a:prstClr val="black"/>
              </a:solidFill>
              <a:latin typeface="微软雅黑" pitchFamily="34" charset="-122"/>
              <a:ea typeface="微软雅黑" pitchFamily="34" charset="-122"/>
            </a:endParaRPr>
          </a:p>
          <a:p>
            <a:pPr defTabSz="685613" eaLnBrk="0" hangingPunct="0">
              <a:lnSpc>
                <a:spcPct val="150000"/>
              </a:lnSpc>
              <a:buClr>
                <a:prstClr val="black"/>
              </a:buClr>
              <a:defRPr/>
            </a:pPr>
            <a:endParaRPr lang="en-US" altLang="zh-CN" sz="900">
              <a:solidFill>
                <a:prstClr val="black"/>
              </a:solidFill>
              <a:latin typeface="微软雅黑" pitchFamily="34" charset="-122"/>
              <a:ea typeface="微软雅黑" pitchFamily="34" charset="-122"/>
            </a:endParaRPr>
          </a:p>
          <a:p>
            <a:pPr defTabSz="685613" eaLnBrk="0" hangingPunct="0">
              <a:lnSpc>
                <a:spcPct val="150000"/>
              </a:lnSpc>
              <a:buClr>
                <a:prstClr val="black"/>
              </a:buClr>
              <a:defRPr/>
            </a:pPr>
            <a:r>
              <a:rPr lang="zh-CN" altLang="en-US" sz="900" b="1">
                <a:solidFill>
                  <a:prstClr val="black"/>
                </a:solidFill>
                <a:latin typeface="微软雅黑" pitchFamily="34" charset="-122"/>
                <a:ea typeface="微软雅黑" pitchFamily="34" charset="-122"/>
              </a:rPr>
              <a:t>业务价值</a:t>
            </a:r>
            <a:endParaRPr lang="zh-CN" altLang="zh-CN" sz="900" b="1" dirty="0">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提高自动补号的性能，支持后台大量生成单据场景时使用自动补号功能</a:t>
            </a:r>
            <a:r>
              <a:rPr lang="zh-CN" altLang="zh-CN" sz="900">
                <a:solidFill>
                  <a:prstClr val="black"/>
                </a:solidFill>
                <a:latin typeface="微软雅黑" pitchFamily="34" charset="-122"/>
                <a:ea typeface="微软雅黑" pitchFamily="34" charset="-122"/>
              </a:rPr>
              <a:t>。</a:t>
            </a:r>
            <a:endParaRPr lang="en-US" altLang="zh-CN" sz="900">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在编码元素动态取值场景下，提高自动补号、手动补号的算号准确性，找出单据删除所产生的可补流水号。</a:t>
            </a:r>
            <a:endParaRPr lang="zh-CN" altLang="zh-CN" sz="900" dirty="0">
              <a:solidFill>
                <a:prstClr val="black"/>
              </a:solidFill>
              <a:latin typeface="微软雅黑" pitchFamily="34" charset="-122"/>
              <a:ea typeface="微软雅黑" pitchFamily="34" charset="-122"/>
            </a:endParaRPr>
          </a:p>
          <a:p>
            <a:pPr indent="-214258" defTabSz="685613" eaLnBrk="0" hangingPunct="0">
              <a:lnSpc>
                <a:spcPct val="120000"/>
              </a:lnSpc>
              <a:buClr>
                <a:srgbClr val="00B0F0"/>
              </a:buClr>
              <a:buFont typeface="Wingdings" pitchFamily="2" charset="2"/>
              <a:buChar char="n"/>
              <a:defRPr/>
            </a:pPr>
            <a:endParaRPr lang="en-US" altLang="zh-CN" sz="900" dirty="0">
              <a:solidFill>
                <a:prstClr val="black"/>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75" y="913518"/>
            <a:ext cx="6700176" cy="3001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575" y="3228043"/>
            <a:ext cx="6700176" cy="1524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30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1000"/>
                                        <p:tgtEl>
                                          <p:spTgt spid="2051"/>
                                        </p:tgtEl>
                                      </p:cBhvr>
                                    </p:animEffect>
                                    <p:anim calcmode="lin" valueType="num">
                                      <p:cBhvr>
                                        <p:cTn id="8" dur="1000" fill="hold"/>
                                        <p:tgtEl>
                                          <p:spTgt spid="2051"/>
                                        </p:tgtEl>
                                        <p:attrNameLst>
                                          <p:attrName>ppt_x</p:attrName>
                                        </p:attrNameLst>
                                      </p:cBhvr>
                                      <p:tavLst>
                                        <p:tav tm="0">
                                          <p:val>
                                            <p:strVal val="#ppt_x"/>
                                          </p:val>
                                        </p:tav>
                                        <p:tav tm="100000">
                                          <p:val>
                                            <p:strVal val="#ppt_x"/>
                                          </p:val>
                                        </p:tav>
                                      </p:tavLst>
                                    </p:anim>
                                    <p:anim calcmode="lin" valueType="num">
                                      <p:cBhvr>
                                        <p:cTn id="9"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100">
                <a:latin typeface="微软雅黑" pitchFamily="34" charset="-122"/>
                <a:ea typeface="微软雅黑" pitchFamily="34" charset="-122"/>
                <a:cs typeface="Arial" panose="020B0604020202020204" pitchFamily="34" charset="0"/>
              </a:rPr>
              <a:t>基础资料引用检查</a:t>
            </a:r>
            <a:endParaRPr lang="zh-CN" altLang="en-US" sz="2100"/>
          </a:p>
        </p:txBody>
      </p:sp>
      <p:sp>
        <p:nvSpPr>
          <p:cNvPr id="3" name="矩形 2"/>
          <p:cNvSpPr/>
          <p:nvPr/>
        </p:nvSpPr>
        <p:spPr bwMode="auto">
          <a:xfrm>
            <a:off x="154228" y="906375"/>
            <a:ext cx="1982405" cy="241102"/>
          </a:xfrm>
          <a:prstGeom prst="rect">
            <a:avLst/>
          </a:prstGeom>
          <a:solidFill>
            <a:srgbClr val="00B0F0"/>
          </a:solidFill>
          <a:ln w="9525" cap="flat" cmpd="sng" algn="ctr">
            <a:noFill/>
            <a:prstDash val="solid"/>
          </a:ln>
          <a:effectLst/>
        </p:spPr>
        <p:txBody>
          <a:bodyPr lIns="68564" tIns="34289" rIns="68564" bIns="34289" anchor="ctr"/>
          <a:lstStyle/>
          <a:p>
            <a:pPr algn="ctr" defTabSz="685613" eaLnBrk="0" hangingPunct="0">
              <a:defRPr/>
            </a:pPr>
            <a:endParaRPr lang="zh-CN" altLang="en-US" b="1" kern="0">
              <a:solidFill>
                <a:srgbClr val="FFFFFF"/>
              </a:solidFill>
              <a:latin typeface="微软雅黑" pitchFamily="34" charset="-122"/>
              <a:ea typeface="微软雅黑" pitchFamily="34" charset="-122"/>
            </a:endParaRPr>
          </a:p>
        </p:txBody>
      </p:sp>
      <p:sp>
        <p:nvSpPr>
          <p:cNvPr id="4" name="TextBox 23"/>
          <p:cNvSpPr txBox="1">
            <a:spLocks noChangeArrowheads="1"/>
          </p:cNvSpPr>
          <p:nvPr/>
        </p:nvSpPr>
        <p:spPr bwMode="auto">
          <a:xfrm>
            <a:off x="242647" y="895287"/>
            <a:ext cx="1758932" cy="288539"/>
          </a:xfrm>
          <a:prstGeom prst="rect">
            <a:avLst/>
          </a:prstGeom>
          <a:noFill/>
          <a:ln w="9525">
            <a:noFill/>
            <a:miter lim="800000"/>
            <a:headEnd/>
            <a:tailEnd/>
          </a:ln>
        </p:spPr>
        <p:txBody>
          <a:bodyPr wrap="square" lIns="68564" tIns="34289" rIns="68564" bIns="34289">
            <a:spAutoFit/>
          </a:bodyPr>
          <a:lstStyle/>
          <a:p>
            <a:pPr defTabSz="685613" eaLnBrk="0" hangingPunct="0"/>
            <a:r>
              <a:rPr lang="zh-CN" altLang="en-US" sz="1400" b="1">
                <a:solidFill>
                  <a:srgbClr val="FFFFFF"/>
                </a:solidFill>
                <a:latin typeface="微软雅黑" pitchFamily="34" charset="-122"/>
                <a:ea typeface="微软雅黑" pitchFamily="34" charset="-122"/>
              </a:rPr>
              <a:t>功能亮点与价值</a:t>
            </a:r>
            <a:endParaRPr lang="zh-CN" altLang="en-US" sz="1400" b="1" dirty="0">
              <a:solidFill>
                <a:srgbClr val="FFFFFF"/>
              </a:solidFill>
              <a:latin typeface="微软雅黑" pitchFamily="34" charset="-122"/>
              <a:ea typeface="微软雅黑" pitchFamily="34" charset="-122"/>
            </a:endParaRPr>
          </a:p>
        </p:txBody>
      </p:sp>
      <p:sp>
        <p:nvSpPr>
          <p:cNvPr id="5" name="TextBox 17"/>
          <p:cNvSpPr txBox="1">
            <a:spLocks noChangeArrowheads="1"/>
          </p:cNvSpPr>
          <p:nvPr/>
        </p:nvSpPr>
        <p:spPr bwMode="auto">
          <a:xfrm>
            <a:off x="154195" y="1147457"/>
            <a:ext cx="1982427" cy="2520690"/>
          </a:xfrm>
          <a:prstGeom prst="rect">
            <a:avLst/>
          </a:prstGeom>
          <a:noFill/>
          <a:ln w="9525">
            <a:noFill/>
            <a:miter lim="800000"/>
            <a:headEnd/>
            <a:tailEnd/>
          </a:ln>
        </p:spPr>
        <p:txBody>
          <a:bodyPr wrap="square" lIns="68564" tIns="34289" rIns="68564" bIns="34289">
            <a:spAutoFit/>
          </a:bodyPr>
          <a:lstStyle/>
          <a:p>
            <a:pPr defTabSz="685613" eaLnBrk="0" hangingPunct="0">
              <a:lnSpc>
                <a:spcPct val="150000"/>
              </a:lnSpc>
              <a:buClr>
                <a:prstClr val="black"/>
              </a:buClr>
              <a:defRPr/>
            </a:pPr>
            <a:r>
              <a:rPr lang="zh-CN" altLang="en-US" sz="900" b="1">
                <a:solidFill>
                  <a:prstClr val="black"/>
                </a:solidFill>
                <a:latin typeface="微软雅黑" pitchFamily="34" charset="-122"/>
                <a:ea typeface="微软雅黑" pitchFamily="34" charset="-122"/>
              </a:rPr>
              <a:t>功能亮点</a:t>
            </a:r>
            <a:endParaRPr lang="en-US" altLang="zh-CN" sz="900" b="1">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调整基础资料引用检查逻辑，不再遍历所有单据，提高单据删除等操作时引用检查性能</a:t>
            </a:r>
            <a:r>
              <a:rPr lang="zh-CN" altLang="zh-CN" sz="900">
                <a:solidFill>
                  <a:prstClr val="black"/>
                </a:solidFill>
                <a:latin typeface="微软雅黑" pitchFamily="34" charset="-122"/>
                <a:ea typeface="微软雅黑" pitchFamily="34" charset="-122"/>
              </a:rPr>
              <a:t>。</a:t>
            </a:r>
            <a:endParaRPr lang="en-US" altLang="zh-CN" sz="900">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单独封装“基础资料引用检查”操作，输出引用检查的详细单号。</a:t>
            </a:r>
            <a:endParaRPr lang="en-US" altLang="zh-CN" sz="900">
              <a:solidFill>
                <a:prstClr val="black"/>
              </a:solidFill>
              <a:latin typeface="微软雅黑" pitchFamily="34" charset="-122"/>
              <a:ea typeface="微软雅黑" pitchFamily="34" charset="-122"/>
            </a:endParaRPr>
          </a:p>
          <a:p>
            <a:pPr defTabSz="685613" eaLnBrk="0" hangingPunct="0">
              <a:lnSpc>
                <a:spcPct val="150000"/>
              </a:lnSpc>
              <a:buClr>
                <a:prstClr val="black"/>
              </a:buClr>
              <a:defRPr/>
            </a:pPr>
            <a:endParaRPr lang="en-US" altLang="zh-CN" sz="900">
              <a:solidFill>
                <a:prstClr val="black"/>
              </a:solidFill>
              <a:latin typeface="微软雅黑" pitchFamily="34" charset="-122"/>
              <a:ea typeface="微软雅黑" pitchFamily="34" charset="-122"/>
            </a:endParaRPr>
          </a:p>
          <a:p>
            <a:pPr defTabSz="685613" eaLnBrk="0" hangingPunct="0">
              <a:lnSpc>
                <a:spcPct val="150000"/>
              </a:lnSpc>
              <a:buClr>
                <a:prstClr val="black"/>
              </a:buClr>
              <a:defRPr/>
            </a:pPr>
            <a:r>
              <a:rPr lang="zh-CN" altLang="en-US" sz="900" b="1">
                <a:solidFill>
                  <a:prstClr val="black"/>
                </a:solidFill>
                <a:latin typeface="微软雅黑" pitchFamily="34" charset="-122"/>
                <a:ea typeface="微软雅黑" pitchFamily="34" charset="-122"/>
              </a:rPr>
              <a:t>业务价值</a:t>
            </a:r>
            <a:endParaRPr lang="zh-CN" altLang="zh-CN" sz="900" b="1" dirty="0">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将引用检查校验与引用检查详细结果的功能分离，兼顾功能与性能的平衡，提供更好的用户体验</a:t>
            </a:r>
            <a:r>
              <a:rPr lang="zh-CN" altLang="zh-CN" sz="900">
                <a:solidFill>
                  <a:prstClr val="black"/>
                </a:solidFill>
                <a:latin typeface="微软雅黑" pitchFamily="34" charset="-122"/>
                <a:ea typeface="微软雅黑" pitchFamily="34" charset="-122"/>
              </a:rPr>
              <a:t>。</a:t>
            </a:r>
            <a:endParaRPr lang="en-US" altLang="zh-CN" sz="900">
              <a:solidFill>
                <a:prstClr val="black"/>
              </a:solidFill>
              <a:latin typeface="微软雅黑" pitchFamily="34" charset="-122"/>
              <a:ea typeface="微软雅黑" pitchFamily="34" charset="-122"/>
            </a:endParaRPr>
          </a:p>
          <a:p>
            <a:pPr indent="-214258" defTabSz="685613" eaLnBrk="0" hangingPunct="0">
              <a:lnSpc>
                <a:spcPct val="120000"/>
              </a:lnSpc>
              <a:buClr>
                <a:srgbClr val="00B0F0"/>
              </a:buClr>
              <a:buFont typeface="Wingdings" pitchFamily="2" charset="2"/>
              <a:buChar char="n"/>
              <a:defRPr/>
            </a:pPr>
            <a:endParaRPr lang="en-US" altLang="zh-CN" sz="900" dirty="0">
              <a:solidFill>
                <a:prstClr val="black"/>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19" y="916718"/>
            <a:ext cx="555783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0" y="916718"/>
            <a:ext cx="6564682"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1000"/>
                                        <p:tgtEl>
                                          <p:spTgt spid="2051"/>
                                        </p:tgtEl>
                                      </p:cBhvr>
                                    </p:animEffect>
                                    <p:anim calcmode="lin" valueType="num">
                                      <p:cBhvr>
                                        <p:cTn id="8" dur="1000" fill="hold"/>
                                        <p:tgtEl>
                                          <p:spTgt spid="2051"/>
                                        </p:tgtEl>
                                        <p:attrNameLst>
                                          <p:attrName>ppt_x</p:attrName>
                                        </p:attrNameLst>
                                      </p:cBhvr>
                                      <p:tavLst>
                                        <p:tav tm="0">
                                          <p:val>
                                            <p:strVal val="#ppt_x"/>
                                          </p:val>
                                        </p:tav>
                                        <p:tav tm="100000">
                                          <p:val>
                                            <p:strVal val="#ppt_x"/>
                                          </p:val>
                                        </p:tav>
                                      </p:tavLst>
                                    </p:anim>
                                    <p:anim calcmode="lin" valueType="num">
                                      <p:cBhvr>
                                        <p:cTn id="9"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100"/>
              <a:t>列表默认过滤方案</a:t>
            </a:r>
          </a:p>
        </p:txBody>
      </p:sp>
      <p:sp>
        <p:nvSpPr>
          <p:cNvPr id="3" name="矩形 2"/>
          <p:cNvSpPr/>
          <p:nvPr/>
        </p:nvSpPr>
        <p:spPr bwMode="auto">
          <a:xfrm>
            <a:off x="154228" y="906375"/>
            <a:ext cx="1982405" cy="241102"/>
          </a:xfrm>
          <a:prstGeom prst="rect">
            <a:avLst/>
          </a:prstGeom>
          <a:solidFill>
            <a:srgbClr val="00B0F0"/>
          </a:solidFill>
          <a:ln w="9525" cap="flat" cmpd="sng" algn="ctr">
            <a:noFill/>
            <a:prstDash val="solid"/>
          </a:ln>
          <a:effectLst/>
        </p:spPr>
        <p:txBody>
          <a:bodyPr lIns="68564" tIns="34289" rIns="68564" bIns="34289" anchor="ctr"/>
          <a:lstStyle/>
          <a:p>
            <a:pPr algn="ctr" defTabSz="685613" eaLnBrk="0" hangingPunct="0">
              <a:defRPr/>
            </a:pPr>
            <a:endParaRPr lang="zh-CN" altLang="en-US" b="1" kern="0">
              <a:solidFill>
                <a:srgbClr val="FFFFFF"/>
              </a:solidFill>
              <a:latin typeface="微软雅黑" pitchFamily="34" charset="-122"/>
              <a:ea typeface="微软雅黑" pitchFamily="34" charset="-122"/>
            </a:endParaRPr>
          </a:p>
        </p:txBody>
      </p:sp>
      <p:sp>
        <p:nvSpPr>
          <p:cNvPr id="4" name="TextBox 23"/>
          <p:cNvSpPr txBox="1">
            <a:spLocks noChangeArrowheads="1"/>
          </p:cNvSpPr>
          <p:nvPr/>
        </p:nvSpPr>
        <p:spPr bwMode="auto">
          <a:xfrm>
            <a:off x="242647" y="895287"/>
            <a:ext cx="1758932" cy="288539"/>
          </a:xfrm>
          <a:prstGeom prst="rect">
            <a:avLst/>
          </a:prstGeom>
          <a:noFill/>
          <a:ln w="9525">
            <a:noFill/>
            <a:miter lim="800000"/>
            <a:headEnd/>
            <a:tailEnd/>
          </a:ln>
        </p:spPr>
        <p:txBody>
          <a:bodyPr wrap="square" lIns="68564" tIns="34289" rIns="68564" bIns="34289">
            <a:spAutoFit/>
          </a:bodyPr>
          <a:lstStyle/>
          <a:p>
            <a:pPr defTabSz="685613" eaLnBrk="0" hangingPunct="0"/>
            <a:r>
              <a:rPr lang="zh-CN" altLang="en-US" sz="1400" b="1">
                <a:solidFill>
                  <a:srgbClr val="FFFFFF"/>
                </a:solidFill>
                <a:latin typeface="微软雅黑" pitchFamily="34" charset="-122"/>
                <a:ea typeface="微软雅黑" pitchFamily="34" charset="-122"/>
              </a:rPr>
              <a:t>功能亮点与价值</a:t>
            </a:r>
            <a:endParaRPr lang="zh-CN" altLang="en-US" sz="1400" b="1" dirty="0">
              <a:solidFill>
                <a:srgbClr val="FFFFFF"/>
              </a:solidFill>
              <a:latin typeface="微软雅黑" pitchFamily="34" charset="-122"/>
              <a:ea typeface="微软雅黑" pitchFamily="34" charset="-122"/>
            </a:endParaRPr>
          </a:p>
        </p:txBody>
      </p:sp>
      <p:sp>
        <p:nvSpPr>
          <p:cNvPr id="5" name="TextBox 17"/>
          <p:cNvSpPr txBox="1">
            <a:spLocks noChangeArrowheads="1"/>
          </p:cNvSpPr>
          <p:nvPr/>
        </p:nvSpPr>
        <p:spPr bwMode="auto">
          <a:xfrm>
            <a:off x="154195" y="1147468"/>
            <a:ext cx="1982427" cy="2312941"/>
          </a:xfrm>
          <a:prstGeom prst="rect">
            <a:avLst/>
          </a:prstGeom>
          <a:noFill/>
          <a:ln w="9525">
            <a:noFill/>
            <a:miter lim="800000"/>
            <a:headEnd/>
            <a:tailEnd/>
          </a:ln>
        </p:spPr>
        <p:txBody>
          <a:bodyPr wrap="square" lIns="68564" tIns="34289" rIns="68564" bIns="34289">
            <a:spAutoFit/>
          </a:bodyPr>
          <a:lstStyle/>
          <a:p>
            <a:pPr defTabSz="685613" eaLnBrk="0" hangingPunct="0">
              <a:lnSpc>
                <a:spcPct val="150000"/>
              </a:lnSpc>
              <a:buClr>
                <a:prstClr val="black"/>
              </a:buClr>
              <a:defRPr/>
            </a:pPr>
            <a:r>
              <a:rPr lang="zh-CN" altLang="en-US" sz="900" b="1">
                <a:solidFill>
                  <a:prstClr val="black"/>
                </a:solidFill>
                <a:latin typeface="微软雅黑" pitchFamily="34" charset="-122"/>
                <a:ea typeface="微软雅黑" pitchFamily="34" charset="-122"/>
              </a:rPr>
              <a:t>功能亮点</a:t>
            </a:r>
            <a:endParaRPr lang="en-US" altLang="zh-CN" sz="900" b="1">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为首次进入用户自定义默认过滤方案，改变以往按缺省方案查询数据量过大的体验</a:t>
            </a:r>
            <a:r>
              <a:rPr lang="zh-CN" altLang="zh-CN" sz="900">
                <a:solidFill>
                  <a:prstClr val="black"/>
                </a:solidFill>
                <a:latin typeface="微软雅黑" pitchFamily="34" charset="-122"/>
                <a:ea typeface="微软雅黑" pitchFamily="34" charset="-122"/>
              </a:rPr>
              <a:t>。</a:t>
            </a:r>
            <a:endParaRPr lang="en-US" altLang="zh-CN" sz="900">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管理员使用配置方式预设全员的过滤方案。</a:t>
            </a:r>
            <a:endParaRPr lang="en-US" altLang="zh-CN" sz="900">
              <a:solidFill>
                <a:prstClr val="black"/>
              </a:solidFill>
              <a:latin typeface="微软雅黑" pitchFamily="34" charset="-122"/>
              <a:ea typeface="微软雅黑" pitchFamily="34" charset="-122"/>
            </a:endParaRPr>
          </a:p>
          <a:p>
            <a:pPr defTabSz="685613" eaLnBrk="0" hangingPunct="0">
              <a:lnSpc>
                <a:spcPct val="150000"/>
              </a:lnSpc>
              <a:buClr>
                <a:prstClr val="black"/>
              </a:buClr>
              <a:defRPr/>
            </a:pPr>
            <a:endParaRPr lang="en-US" altLang="zh-CN" sz="900">
              <a:solidFill>
                <a:prstClr val="black"/>
              </a:solidFill>
              <a:latin typeface="微软雅黑" pitchFamily="34" charset="-122"/>
              <a:ea typeface="微软雅黑" pitchFamily="34" charset="-122"/>
            </a:endParaRPr>
          </a:p>
          <a:p>
            <a:pPr defTabSz="685613" eaLnBrk="0" hangingPunct="0">
              <a:lnSpc>
                <a:spcPct val="150000"/>
              </a:lnSpc>
              <a:buClr>
                <a:prstClr val="black"/>
              </a:buClr>
              <a:defRPr/>
            </a:pPr>
            <a:r>
              <a:rPr lang="zh-CN" altLang="en-US" sz="900" b="1">
                <a:solidFill>
                  <a:prstClr val="black"/>
                </a:solidFill>
                <a:latin typeface="微软雅黑" pitchFamily="34" charset="-122"/>
                <a:ea typeface="微软雅黑" pitchFamily="34" charset="-122"/>
              </a:rPr>
              <a:t>业务价值</a:t>
            </a:r>
            <a:endParaRPr lang="zh-CN" altLang="zh-CN" sz="900" b="1" dirty="0">
              <a:solidFill>
                <a:prstClr val="black"/>
              </a:solidFill>
              <a:latin typeface="微软雅黑" pitchFamily="34" charset="-122"/>
              <a:ea typeface="微软雅黑" pitchFamily="34" charset="-122"/>
            </a:endParaRPr>
          </a:p>
          <a:p>
            <a:pPr indent="-214258" defTabSz="685613" eaLnBrk="0" hangingPunct="0">
              <a:lnSpc>
                <a:spcPct val="150000"/>
              </a:lnSpc>
              <a:buClr>
                <a:prstClr val="black"/>
              </a:buClr>
              <a:buFont typeface="Wingdings" pitchFamily="2" charset="2"/>
              <a:buChar char="ü"/>
              <a:defRPr/>
            </a:pPr>
            <a:r>
              <a:rPr lang="zh-CN" altLang="en-US" sz="900">
                <a:solidFill>
                  <a:prstClr val="black"/>
                </a:solidFill>
                <a:latin typeface="微软雅黑" pitchFamily="34" charset="-122"/>
                <a:ea typeface="微软雅黑" pitchFamily="34" charset="-122"/>
              </a:rPr>
              <a:t>为过滤方案统一预设管理提供更多个性化支撑</a:t>
            </a:r>
            <a:r>
              <a:rPr lang="zh-CN" altLang="zh-CN" sz="900">
                <a:solidFill>
                  <a:prstClr val="black"/>
                </a:solidFill>
                <a:latin typeface="微软雅黑" pitchFamily="34" charset="-122"/>
                <a:ea typeface="微软雅黑" pitchFamily="34" charset="-122"/>
              </a:rPr>
              <a:t>。</a:t>
            </a:r>
            <a:endParaRPr lang="zh-CN" altLang="zh-CN" sz="900" dirty="0">
              <a:solidFill>
                <a:prstClr val="black"/>
              </a:solidFill>
              <a:latin typeface="微软雅黑" pitchFamily="34" charset="-122"/>
              <a:ea typeface="微软雅黑" pitchFamily="34" charset="-122"/>
            </a:endParaRPr>
          </a:p>
          <a:p>
            <a:pPr indent="-214258" defTabSz="685613" eaLnBrk="0" hangingPunct="0">
              <a:lnSpc>
                <a:spcPct val="120000"/>
              </a:lnSpc>
              <a:buClr>
                <a:srgbClr val="00B0F0"/>
              </a:buClr>
              <a:buFont typeface="Wingdings" pitchFamily="2" charset="2"/>
              <a:buChar char="n"/>
              <a:defRPr/>
            </a:pPr>
            <a:endParaRPr lang="en-US" altLang="zh-CN" sz="900" dirty="0">
              <a:solidFill>
                <a:prstClr val="black"/>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448" y="895276"/>
            <a:ext cx="2064544"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45" y="906385"/>
            <a:ext cx="3971925" cy="306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447" y="906375"/>
            <a:ext cx="6357938" cy="406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9572" y="906375"/>
            <a:ext cx="6655260" cy="406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1000"/>
                                        <p:tgtEl>
                                          <p:spTgt spid="1029"/>
                                        </p:tgtEl>
                                      </p:cBhvr>
                                    </p:animEffect>
                                    <p:anim calcmode="lin" valueType="num">
                                      <p:cBhvr>
                                        <p:cTn id="8" dur="1000" fill="hold"/>
                                        <p:tgtEl>
                                          <p:spTgt spid="1029"/>
                                        </p:tgtEl>
                                        <p:attrNameLst>
                                          <p:attrName>ppt_x</p:attrName>
                                        </p:attrNameLst>
                                      </p:cBhvr>
                                      <p:tavLst>
                                        <p:tav tm="0">
                                          <p:val>
                                            <p:strVal val="#ppt_x"/>
                                          </p:val>
                                        </p:tav>
                                        <p:tav tm="100000">
                                          <p:val>
                                            <p:strVal val="#ppt_x"/>
                                          </p:val>
                                        </p:tav>
                                      </p:tavLst>
                                    </p:anim>
                                    <p:anim calcmode="lin" valueType="num">
                                      <p:cBhvr>
                                        <p:cTn id="9"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1000"/>
                                        <p:tgtEl>
                                          <p:spTgt spid="1030"/>
                                        </p:tgtEl>
                                      </p:cBhvr>
                                    </p:animEffect>
                                    <p:anim calcmode="lin" valueType="num">
                                      <p:cBhvr>
                                        <p:cTn id="15" dur="1000" fill="hold"/>
                                        <p:tgtEl>
                                          <p:spTgt spid="1030"/>
                                        </p:tgtEl>
                                        <p:attrNameLst>
                                          <p:attrName>ppt_x</p:attrName>
                                        </p:attrNameLst>
                                      </p:cBhvr>
                                      <p:tavLst>
                                        <p:tav tm="0">
                                          <p:val>
                                            <p:strVal val="#ppt_x"/>
                                          </p:val>
                                        </p:tav>
                                        <p:tav tm="100000">
                                          <p:val>
                                            <p:strVal val="#ppt_x"/>
                                          </p:val>
                                        </p:tav>
                                      </p:tavLst>
                                    </p:anim>
                                    <p:anim calcmode="lin" valueType="num">
                                      <p:cBhvr>
                                        <p:cTn id="16"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8" y="928057"/>
            <a:ext cx="1863328" cy="4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flipH="1">
            <a:off x="2325476" y="1019883"/>
            <a:ext cx="14288" cy="3640099"/>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3"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29" y="1394748"/>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29" y="1875595"/>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29" y="2355726"/>
            <a:ext cx="527447" cy="480131"/>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3" name="矩形 12"/>
          <p:cNvSpPr/>
          <p:nvPr>
            <p:custDataLst>
              <p:tags r:id="rId8"/>
            </p:custDataLst>
          </p:nvPr>
        </p:nvSpPr>
        <p:spPr>
          <a:xfrm>
            <a:off x="2354092" y="1457177"/>
            <a:ext cx="2700078"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en-US" altLang="zh-CN" sz="1200" b="1" kern="0" dirty="0" smtClean="0">
                <a:solidFill>
                  <a:srgbClr val="FFFFFF"/>
                </a:solidFill>
                <a:latin typeface="+mj-ea"/>
                <a:cs typeface="Arial" panose="020B0604020202020204" pitchFamily="34" charset="0"/>
              </a:rPr>
              <a:t>BOS</a:t>
            </a:r>
            <a:r>
              <a:rPr lang="zh-CN" altLang="en-US" sz="1200" b="1" kern="0" dirty="0" smtClean="0">
                <a:solidFill>
                  <a:srgbClr val="FFFFFF"/>
                </a:solidFill>
                <a:latin typeface="+mj-ea"/>
                <a:cs typeface="Arial" panose="020B0604020202020204" pitchFamily="34" charset="0"/>
              </a:rPr>
              <a:t>登录</a:t>
            </a:r>
            <a:endParaRPr lang="en-US" sz="1200" b="1" kern="0" dirty="0">
              <a:solidFill>
                <a:srgbClr val="FFFFFF"/>
              </a:solidFill>
              <a:latin typeface="+mj-ea"/>
              <a:cs typeface="Arial" panose="020B0604020202020204" pitchFamily="34" charset="0"/>
            </a:endParaRPr>
          </a:p>
        </p:txBody>
      </p:sp>
      <p:sp>
        <p:nvSpPr>
          <p:cNvPr id="14" name="矩形 13"/>
          <p:cNvSpPr/>
          <p:nvPr>
            <p:custDataLst>
              <p:tags r:id="rId9"/>
            </p:custDataLst>
          </p:nvPr>
        </p:nvSpPr>
        <p:spPr>
          <a:xfrm>
            <a:off x="2354104" y="1941503"/>
            <a:ext cx="3009427"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defRPr/>
            </a:pPr>
            <a:r>
              <a:rPr lang="zh-CN" altLang="en-US" sz="1200" b="1" kern="0" dirty="0" smtClean="0">
                <a:solidFill>
                  <a:srgbClr val="FFFFFF"/>
                </a:solidFill>
                <a:latin typeface="+mj-ea"/>
                <a:cs typeface="Arial" panose="020B0604020202020204" pitchFamily="34" charset="0"/>
              </a:rPr>
              <a:t>创建</a:t>
            </a:r>
            <a:r>
              <a:rPr lang="zh-CN" altLang="en-US" sz="1200" b="1" kern="0" dirty="0">
                <a:solidFill>
                  <a:srgbClr val="FFFFFF"/>
                </a:solidFill>
                <a:latin typeface="+mj-ea"/>
                <a:cs typeface="Arial" panose="020B0604020202020204" pitchFamily="34" charset="0"/>
              </a:rPr>
              <a:t>业务</a:t>
            </a:r>
            <a:r>
              <a:rPr lang="zh-CN" altLang="en-US" sz="1200" b="1" kern="0" dirty="0" smtClean="0">
                <a:solidFill>
                  <a:srgbClr val="FFFFFF"/>
                </a:solidFill>
                <a:latin typeface="+mj-ea"/>
                <a:cs typeface="Arial" panose="020B0604020202020204" pitchFamily="34" charset="0"/>
              </a:rPr>
              <a:t>对象</a:t>
            </a:r>
            <a:endParaRPr lang="en-US" altLang="zh-CN" sz="1200" b="1" kern="0" dirty="0">
              <a:solidFill>
                <a:srgbClr val="FFFFFF"/>
              </a:solidFill>
              <a:latin typeface="+mj-ea"/>
              <a:cs typeface="Arial" panose="020B0604020202020204" pitchFamily="34" charset="0"/>
            </a:endParaRPr>
          </a:p>
        </p:txBody>
      </p:sp>
      <p:sp>
        <p:nvSpPr>
          <p:cNvPr id="15" name="矩形 14"/>
          <p:cNvSpPr/>
          <p:nvPr>
            <p:custDataLst>
              <p:tags r:id="rId10"/>
            </p:custDataLst>
          </p:nvPr>
        </p:nvSpPr>
        <p:spPr>
          <a:xfrm>
            <a:off x="2354094" y="2423923"/>
            <a:ext cx="3264976"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defRPr/>
            </a:pPr>
            <a:r>
              <a:rPr lang="zh-CN" altLang="en-US" sz="1200" b="1" kern="0" dirty="0" smtClean="0">
                <a:solidFill>
                  <a:srgbClr val="FFFFFF"/>
                </a:solidFill>
                <a:latin typeface="+mj-ea"/>
                <a:cs typeface="Arial" panose="020B0604020202020204" pitchFamily="34" charset="0"/>
              </a:rPr>
              <a:t>页面布局、字段和控件</a:t>
            </a:r>
            <a:endParaRPr lang="en-US" altLang="zh-CN" sz="1200" b="1" kern="0" dirty="0">
              <a:solidFill>
                <a:srgbClr val="FFFFFF"/>
              </a:solidFill>
              <a:latin typeface="+mj-ea"/>
              <a:ea typeface="+mj-ea"/>
              <a:cs typeface="Arial" panose="020B0604020202020204" pitchFamily="34" charset="0"/>
            </a:endParaRPr>
          </a:p>
        </p:txBody>
      </p:sp>
      <p:sp>
        <p:nvSpPr>
          <p:cNvPr id="11" name="矩形 10"/>
          <p:cNvSpPr/>
          <p:nvPr>
            <p:custDataLst>
              <p:tags r:id="rId11"/>
            </p:custDataLst>
          </p:nvPr>
        </p:nvSpPr>
        <p:spPr>
          <a:xfrm>
            <a:off x="2354094" y="2937920"/>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smtClean="0">
                <a:solidFill>
                  <a:srgbClr val="FFFFFF"/>
                </a:solidFill>
                <a:latin typeface="+mj-ea"/>
                <a:cs typeface="Arial" panose="020B0604020202020204" pitchFamily="34" charset="0"/>
              </a:rPr>
              <a:t>单据设置</a:t>
            </a:r>
            <a:endParaRPr lang="en-US" altLang="zh-CN" sz="1200" b="1" kern="0" dirty="0">
              <a:solidFill>
                <a:srgbClr val="FFFFFF"/>
              </a:solidFill>
              <a:latin typeface="+mj-ea"/>
              <a:cs typeface="Arial" panose="020B0604020202020204" pitchFamily="34" charset="0"/>
            </a:endParaRPr>
          </a:p>
        </p:txBody>
      </p:sp>
      <p:sp>
        <p:nvSpPr>
          <p:cNvPr id="12" name="TextBox 35"/>
          <p:cNvSpPr txBox="1"/>
          <p:nvPr>
            <p:custDataLst>
              <p:tags r:id="rId12"/>
            </p:custDataLst>
          </p:nvPr>
        </p:nvSpPr>
        <p:spPr>
          <a:xfrm>
            <a:off x="1798029" y="285978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
        <p:nvSpPr>
          <p:cNvPr id="16" name="矩形 15"/>
          <p:cNvSpPr/>
          <p:nvPr>
            <p:custDataLst>
              <p:tags r:id="rId13"/>
            </p:custDataLst>
          </p:nvPr>
        </p:nvSpPr>
        <p:spPr>
          <a:xfrm>
            <a:off x="2354092" y="3441976"/>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smtClean="0">
                <a:solidFill>
                  <a:srgbClr val="FFFFFF"/>
                </a:solidFill>
                <a:latin typeface="+mj-ea"/>
                <a:cs typeface="Arial" panose="020B0604020202020204" pitchFamily="34" charset="0"/>
              </a:rPr>
              <a:t>发布</a:t>
            </a:r>
            <a:r>
              <a:rPr lang="zh-CN" altLang="en-US" sz="1200" b="1" kern="0" dirty="0">
                <a:solidFill>
                  <a:srgbClr val="FFFFFF"/>
                </a:solidFill>
                <a:latin typeface="+mj-ea"/>
                <a:cs typeface="Arial" panose="020B0604020202020204" pitchFamily="34" charset="0"/>
              </a:rPr>
              <a:t>与</a:t>
            </a:r>
            <a:r>
              <a:rPr lang="zh-CN" altLang="en-US" sz="1200" b="1" kern="0" dirty="0" smtClean="0">
                <a:solidFill>
                  <a:srgbClr val="FFFFFF"/>
                </a:solidFill>
                <a:latin typeface="+mj-ea"/>
                <a:cs typeface="Arial" panose="020B0604020202020204" pitchFamily="34" charset="0"/>
              </a:rPr>
              <a:t>部署</a:t>
            </a:r>
            <a:endParaRPr lang="en-US" altLang="zh-CN" sz="1200" b="1" kern="0" dirty="0">
              <a:solidFill>
                <a:srgbClr val="FFFFFF"/>
              </a:solidFill>
              <a:latin typeface="+mj-ea"/>
              <a:cs typeface="Arial" panose="020B0604020202020204" pitchFamily="34" charset="0"/>
            </a:endParaRPr>
          </a:p>
        </p:txBody>
      </p:sp>
      <p:sp>
        <p:nvSpPr>
          <p:cNvPr id="17" name="TextBox 35"/>
          <p:cNvSpPr txBox="1"/>
          <p:nvPr>
            <p:custDataLst>
              <p:tags r:id="rId14"/>
            </p:custDataLst>
          </p:nvPr>
        </p:nvSpPr>
        <p:spPr>
          <a:xfrm>
            <a:off x="1798027" y="3363838"/>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8" name="矩形 17"/>
          <p:cNvSpPr/>
          <p:nvPr>
            <p:custDataLst>
              <p:tags r:id="rId15"/>
            </p:custDataLst>
          </p:nvPr>
        </p:nvSpPr>
        <p:spPr>
          <a:xfrm>
            <a:off x="2354094" y="3946032"/>
            <a:ext cx="3586060" cy="323850"/>
          </a:xfrm>
          <a:prstGeom prst="rect">
            <a:avLst/>
          </a:prstGeom>
          <a:solidFill>
            <a:schemeClr val="accent1"/>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dirty="0">
                <a:solidFill>
                  <a:srgbClr val="FFFFFF"/>
                </a:solidFill>
                <a:latin typeface="+mj-ea"/>
                <a:cs typeface="Arial" panose="020B0604020202020204" pitchFamily="34" charset="0"/>
              </a:rPr>
              <a:t>常用功能</a:t>
            </a:r>
            <a:endParaRPr lang="en-US" altLang="zh-CN" sz="1200" b="1" kern="0" dirty="0">
              <a:solidFill>
                <a:srgbClr val="FFFFFF"/>
              </a:solidFill>
              <a:latin typeface="+mj-ea"/>
              <a:cs typeface="Arial" panose="020B0604020202020204" pitchFamily="34" charset="0"/>
            </a:endParaRPr>
          </a:p>
        </p:txBody>
      </p:sp>
      <p:sp>
        <p:nvSpPr>
          <p:cNvPr id="25" name="TextBox 35"/>
          <p:cNvSpPr txBox="1"/>
          <p:nvPr>
            <p:custDataLst>
              <p:tags r:id="rId16"/>
            </p:custDataLst>
          </p:nvPr>
        </p:nvSpPr>
        <p:spPr>
          <a:xfrm>
            <a:off x="1798029" y="3867894"/>
            <a:ext cx="527447" cy="439070"/>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06</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17"/>
            </p:custDataLst>
          </p:nvPr>
        </p:nvSpPr>
        <p:spPr>
          <a:xfrm>
            <a:off x="2354091" y="4388492"/>
            <a:ext cx="3586060" cy="323850"/>
          </a:xfrm>
          <a:prstGeom prst="rect">
            <a:avLst/>
          </a:prstGeom>
          <a:solidFill>
            <a:srgbClr val="FF9900"/>
          </a:solidFill>
          <a:ln w="25400" cap="flat" cmpd="sng" algn="ctr">
            <a:noFill/>
            <a:prstDash val="solid"/>
          </a:ln>
          <a:effectLst/>
        </p:spPr>
        <p:txBody>
          <a:bodyPr lIns="67482" tIns="35088" rIns="67482" bIns="35088" anchor="ctr">
            <a:normAutofit/>
          </a:bodyPr>
          <a:lstStyle/>
          <a:p>
            <a:pPr fontAlgn="auto">
              <a:spcBef>
                <a:spcPts val="0"/>
              </a:spcBef>
              <a:spcAft>
                <a:spcPts val="0"/>
              </a:spcAft>
            </a:pPr>
            <a:r>
              <a:rPr lang="zh-CN" altLang="en-US" sz="1200" b="1" kern="0">
                <a:solidFill>
                  <a:srgbClr val="FFFFFF"/>
                </a:solidFill>
                <a:latin typeface="+mj-ea"/>
                <a:ea typeface="+mj-ea"/>
                <a:cs typeface="Arial" panose="020B0604020202020204" pitchFamily="34" charset="0"/>
              </a:rPr>
              <a:t>平台案例</a:t>
            </a:r>
            <a:endParaRPr lang="en-US" altLang="zh-CN" sz="1200" b="1" kern="0" dirty="0">
              <a:solidFill>
                <a:srgbClr val="FFFFFF"/>
              </a:solidFill>
              <a:latin typeface="+mj-ea"/>
              <a:ea typeface="+mj-ea"/>
              <a:cs typeface="Arial" panose="020B0604020202020204" pitchFamily="34" charset="0"/>
            </a:endParaRPr>
          </a:p>
        </p:txBody>
      </p:sp>
      <p:sp>
        <p:nvSpPr>
          <p:cNvPr id="27" name="TextBox 35"/>
          <p:cNvSpPr txBox="1"/>
          <p:nvPr>
            <p:custDataLst>
              <p:tags r:id="rId18"/>
            </p:custDataLst>
          </p:nvPr>
        </p:nvSpPr>
        <p:spPr>
          <a:xfrm>
            <a:off x="1798026" y="4299942"/>
            <a:ext cx="527447" cy="480128"/>
          </a:xfrm>
          <a:prstGeom prst="rect">
            <a:avLst/>
          </a:prstGeom>
          <a:noFill/>
        </p:spPr>
        <p:txBody>
          <a:bodyPr lIns="91416" tIns="45708" rIns="91416" bIns="45708">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04</a:t>
            </a:r>
          </a:p>
        </p:txBody>
      </p:sp>
    </p:spTree>
    <p:custDataLst>
      <p:tags r:id="rId1"/>
    </p:custDataLst>
    <p:extLst>
      <p:ext uri="{BB962C8B-B14F-4D97-AF65-F5344CB8AC3E}">
        <p14:creationId xmlns:p14="http://schemas.microsoft.com/office/powerpoint/2010/main" val="11409787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3881" y="123478"/>
            <a:ext cx="8403269" cy="525528"/>
          </a:xfrm>
        </p:spPr>
        <p:txBody>
          <a:bodyPr>
            <a:normAutofit/>
          </a:bodyPr>
          <a:lstStyle/>
          <a:p>
            <a:r>
              <a:rPr lang="zh-CN" altLang="en-US" smtClean="0"/>
              <a:t>金蝶云星空 </a:t>
            </a:r>
            <a:r>
              <a:rPr lang="zh-CN" altLang="en-US" dirty="0" smtClean="0"/>
              <a:t>二次开发案例数据</a:t>
            </a:r>
            <a:endParaRPr lang="zh-CN" altLang="en-US" sz="2000" dirty="0"/>
          </a:p>
        </p:txBody>
      </p:sp>
      <p:graphicFrame>
        <p:nvGraphicFramePr>
          <p:cNvPr id="4" name="内容占位符 3"/>
          <p:cNvGraphicFramePr>
            <a:graphicFrameLocks noGrp="1"/>
          </p:cNvGraphicFramePr>
          <p:nvPr>
            <p:ph idx="4294967295"/>
            <p:extLst>
              <p:ext uri="{D42A27DB-BD31-4B8C-83A1-F6EECF244321}">
                <p14:modId xmlns:p14="http://schemas.microsoft.com/office/powerpoint/2010/main" val="1158599525"/>
              </p:ext>
            </p:extLst>
          </p:nvPr>
        </p:nvGraphicFramePr>
        <p:xfrm>
          <a:off x="12" y="555637"/>
          <a:ext cx="8626151" cy="3551825"/>
        </p:xfrm>
        <a:graphic>
          <a:graphicData uri="http://schemas.openxmlformats.org/drawingml/2006/table">
            <a:tbl>
              <a:tblPr firstRow="1" bandRow="1">
                <a:tableStyleId>{5C22544A-7EE6-4342-B048-85BDC9FD1C3A}</a:tableStyleId>
              </a:tblPr>
              <a:tblGrid>
                <a:gridCol w="2109940"/>
                <a:gridCol w="4101484"/>
                <a:gridCol w="2414727"/>
              </a:tblGrid>
              <a:tr h="527088">
                <a:tc>
                  <a:txBody>
                    <a:bodyPr/>
                    <a:lstStyle/>
                    <a:p>
                      <a:pPr algn="ctr"/>
                      <a:r>
                        <a:rPr lang="zh-CN" altLang="en-US" sz="1600" dirty="0" smtClean="0">
                          <a:latin typeface="微软雅黑" pitchFamily="34" charset="-122"/>
                          <a:ea typeface="微软雅黑" pitchFamily="34" charset="-122"/>
                        </a:rPr>
                        <a:t>典型客户</a:t>
                      </a:r>
                      <a:endParaRPr lang="zh-CN" altLang="en-US" sz="1600" dirty="0">
                        <a:latin typeface="微软雅黑" pitchFamily="34" charset="-122"/>
                        <a:ea typeface="微软雅黑"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smtClean="0">
                          <a:latin typeface="微软雅黑" pitchFamily="34" charset="-122"/>
                          <a:ea typeface="微软雅黑" pitchFamily="34" charset="-122"/>
                        </a:rPr>
                        <a:t>定制需求简述</a:t>
                      </a:r>
                      <a:endParaRPr lang="zh-CN" altLang="en-US" sz="1600" dirty="0">
                        <a:latin typeface="微软雅黑" pitchFamily="34" charset="-122"/>
                        <a:ea typeface="微软雅黑"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smtClean="0">
                          <a:latin typeface="微软雅黑" pitchFamily="34" charset="-122"/>
                          <a:ea typeface="微软雅黑" pitchFamily="34" charset="-122"/>
                        </a:rPr>
                        <a:t>开发投入</a:t>
                      </a:r>
                      <a:endParaRPr lang="zh-CN" altLang="en-US" sz="1600" dirty="0">
                        <a:latin typeface="微软雅黑" pitchFamily="34" charset="-122"/>
                        <a:ea typeface="微软雅黑"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97356">
                <a:tc>
                  <a:txBody>
                    <a:bodyPr/>
                    <a:lstStyle/>
                    <a:p>
                      <a:pPr algn="l" fontAlgn="ctr"/>
                      <a:endParaRPr lang="zh-CN" altLang="en-US" sz="1400" b="0" i="0" u="none" strike="noStrike" dirty="0">
                        <a:solidFill>
                          <a:srgbClr val="000000"/>
                        </a:solidFill>
                        <a:latin typeface="微软雅黑"/>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zh-CN" altLang="en-US" sz="1400" kern="1200" dirty="0" smtClean="0">
                          <a:solidFill>
                            <a:schemeClr val="dk1"/>
                          </a:solidFill>
                          <a:latin typeface="微软雅黑" pitchFamily="34" charset="-122"/>
                          <a:ea typeface="微软雅黑" pitchFamily="34" charset="-122"/>
                          <a:cs typeface="+mn-cs"/>
                        </a:rPr>
                        <a:t>预算管理</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辅料采购流程</a:t>
                      </a:r>
                      <a:endParaRPr lang="zh-CN" altLang="en-US"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ctr" latinLnBrk="0" hangingPunct="1"/>
                      <a:r>
                        <a:rPr lang="en-US" altLang="zh-CN" sz="1400" kern="1200" dirty="0" smtClean="0">
                          <a:solidFill>
                            <a:schemeClr val="dk1"/>
                          </a:solidFill>
                          <a:latin typeface="微软雅黑" pitchFamily="34" charset="-122"/>
                          <a:ea typeface="微软雅黑" pitchFamily="34" charset="-122"/>
                          <a:cs typeface="+mn-cs"/>
                        </a:rPr>
                        <a:t>3</a:t>
                      </a:r>
                      <a:r>
                        <a:rPr lang="zh-CN" altLang="en-US" sz="1400" kern="1200" dirty="0" smtClean="0">
                          <a:solidFill>
                            <a:schemeClr val="dk1"/>
                          </a:solidFill>
                          <a:latin typeface="微软雅黑" pitchFamily="34" charset="-122"/>
                          <a:ea typeface="微软雅黑" pitchFamily="34" charset="-122"/>
                          <a:cs typeface="+mn-cs"/>
                        </a:rPr>
                        <a:t>人</a:t>
                      </a:r>
                      <a:r>
                        <a:rPr lang="en-US" altLang="zh-CN" sz="1400" kern="1200" dirty="0" smtClean="0">
                          <a:solidFill>
                            <a:schemeClr val="dk1"/>
                          </a:solidFill>
                          <a:latin typeface="微软雅黑" pitchFamily="34" charset="-122"/>
                          <a:ea typeface="微软雅黑" pitchFamily="34" charset="-122"/>
                          <a:cs typeface="+mn-cs"/>
                        </a:rPr>
                        <a:t>2</a:t>
                      </a:r>
                      <a:r>
                        <a:rPr lang="zh-CN" altLang="en-US" sz="1400" kern="1200" dirty="0" smtClean="0">
                          <a:solidFill>
                            <a:schemeClr val="dk1"/>
                          </a:solidFill>
                          <a:latin typeface="微软雅黑" pitchFamily="34" charset="-122"/>
                          <a:ea typeface="微软雅黑" pitchFamily="34" charset="-122"/>
                          <a:cs typeface="+mn-cs"/>
                        </a:rPr>
                        <a:t>周（</a:t>
                      </a:r>
                      <a:r>
                        <a:rPr lang="en-US" altLang="zh-CN" sz="1400" kern="1200" dirty="0" smtClean="0">
                          <a:solidFill>
                            <a:schemeClr val="dk1"/>
                          </a:solidFill>
                          <a:latin typeface="微软雅黑" pitchFamily="34" charset="-122"/>
                          <a:ea typeface="微软雅黑" pitchFamily="34" charset="-122"/>
                          <a:cs typeface="+mn-cs"/>
                        </a:rPr>
                        <a:t>2</a:t>
                      </a:r>
                      <a:r>
                        <a:rPr lang="zh-CN" altLang="en-US" sz="1400" kern="1200" dirty="0" smtClean="0">
                          <a:solidFill>
                            <a:schemeClr val="dk1"/>
                          </a:solidFill>
                          <a:latin typeface="微软雅黑" pitchFamily="34" charset="-122"/>
                          <a:ea typeface="微软雅黑" pitchFamily="34" charset="-122"/>
                          <a:cs typeface="+mn-cs"/>
                        </a:rPr>
                        <a:t>毕业生）</a:t>
                      </a:r>
                      <a:endParaRPr lang="en-US" altLang="zh-CN"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52303">
                <a:tc>
                  <a:txBody>
                    <a:bodyPr/>
                    <a:lstStyle/>
                    <a:p>
                      <a:pPr algn="l" fontAlgn="ctr"/>
                      <a:endParaRPr lang="zh-CN" altLang="en-US" sz="1400" b="0" i="0" u="none" strike="noStrike" dirty="0">
                        <a:solidFill>
                          <a:srgbClr val="000000"/>
                        </a:solidFill>
                        <a:latin typeface="微软雅黑"/>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400" kern="1200" dirty="0" smtClean="0">
                          <a:solidFill>
                            <a:schemeClr val="dk1"/>
                          </a:solidFill>
                          <a:latin typeface="微软雅黑" pitchFamily="34" charset="-122"/>
                          <a:ea typeface="微软雅黑" pitchFamily="34" charset="-122"/>
                          <a:cs typeface="+mn-cs"/>
                        </a:rPr>
                        <a:t>服装行业</a:t>
                      </a:r>
                      <a:r>
                        <a:rPr lang="en-US" altLang="zh-CN" sz="1400" kern="1200" dirty="0" smtClean="0">
                          <a:solidFill>
                            <a:schemeClr val="dk1"/>
                          </a:solidFill>
                          <a:latin typeface="微软雅黑" pitchFamily="34" charset="-122"/>
                          <a:ea typeface="微软雅黑" pitchFamily="34" charset="-122"/>
                          <a:cs typeface="+mn-cs"/>
                        </a:rPr>
                        <a:t>ERP+CRM+</a:t>
                      </a:r>
                      <a:r>
                        <a:rPr lang="zh-CN" altLang="en-US" sz="1400" kern="1200" dirty="0" smtClean="0">
                          <a:solidFill>
                            <a:schemeClr val="dk1"/>
                          </a:solidFill>
                          <a:latin typeface="微软雅黑" pitchFamily="34" charset="-122"/>
                          <a:ea typeface="微软雅黑" pitchFamily="34" charset="-122"/>
                          <a:cs typeface="+mn-cs"/>
                        </a:rPr>
                        <a:t>进出口管理系统</a:t>
                      </a:r>
                      <a:endParaRPr lang="zh-CN" altLang="en-US"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kern="1200" smtClean="0">
                          <a:solidFill>
                            <a:schemeClr val="dk1"/>
                          </a:solidFill>
                          <a:latin typeface="微软雅黑" pitchFamily="34" charset="-122"/>
                          <a:ea typeface="微软雅黑" pitchFamily="34" charset="-122"/>
                          <a:cs typeface="+mn-cs"/>
                        </a:rPr>
                        <a:t>8</a:t>
                      </a:r>
                      <a:r>
                        <a:rPr lang="zh-CN" altLang="en-US" sz="1400" kern="1200" smtClean="0">
                          <a:solidFill>
                            <a:schemeClr val="dk1"/>
                          </a:solidFill>
                          <a:latin typeface="微软雅黑" pitchFamily="34" charset="-122"/>
                          <a:ea typeface="微软雅黑" pitchFamily="34" charset="-122"/>
                          <a:cs typeface="+mn-cs"/>
                        </a:rPr>
                        <a:t>人 </a:t>
                      </a:r>
                      <a:r>
                        <a:rPr lang="en-US" altLang="zh-CN" sz="1400" kern="1200" smtClean="0">
                          <a:solidFill>
                            <a:schemeClr val="dk1"/>
                          </a:solidFill>
                          <a:latin typeface="微软雅黑" pitchFamily="34" charset="-122"/>
                          <a:ea typeface="微软雅黑" pitchFamily="34" charset="-122"/>
                          <a:cs typeface="+mn-cs"/>
                        </a:rPr>
                        <a:t>7</a:t>
                      </a:r>
                      <a:r>
                        <a:rPr lang="zh-CN" altLang="en-US" sz="1400" kern="1200" smtClean="0">
                          <a:solidFill>
                            <a:schemeClr val="dk1"/>
                          </a:solidFill>
                          <a:latin typeface="微软雅黑" pitchFamily="34" charset="-122"/>
                          <a:ea typeface="微软雅黑" pitchFamily="34" charset="-122"/>
                          <a:cs typeface="+mn-cs"/>
                        </a:rPr>
                        <a:t>个月</a:t>
                      </a:r>
                      <a:endParaRPr lang="en-US" altLang="zh-CN"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81862">
                <a:tc>
                  <a:txBody>
                    <a:bodyPr/>
                    <a:lstStyle/>
                    <a:p>
                      <a:pPr algn="l" fontAlgn="ctr"/>
                      <a:endParaRPr lang="zh-CN" altLang="en-US" sz="1400" b="0" i="0" u="none" strike="noStrike" dirty="0">
                        <a:solidFill>
                          <a:srgbClr val="000000"/>
                        </a:solidFill>
                        <a:latin typeface="微软雅黑"/>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400" kern="1200" dirty="0" smtClean="0">
                          <a:solidFill>
                            <a:schemeClr val="dk1"/>
                          </a:solidFill>
                          <a:latin typeface="微软雅黑" pitchFamily="34" charset="-122"/>
                          <a:ea typeface="微软雅黑" pitchFamily="34" charset="-122"/>
                          <a:cs typeface="+mn-cs"/>
                        </a:rPr>
                        <a:t>预算管理</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风控管理系统</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第三方软件集成</a:t>
                      </a:r>
                      <a:endParaRPr lang="zh-CN" altLang="en-US"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altLang="zh-CN" sz="1400" kern="1200" dirty="0" smtClean="0">
                          <a:solidFill>
                            <a:schemeClr val="dk1"/>
                          </a:solidFill>
                          <a:latin typeface="微软雅黑" pitchFamily="34" charset="-122"/>
                          <a:ea typeface="微软雅黑" pitchFamily="34" charset="-122"/>
                          <a:cs typeface="+mn-cs"/>
                        </a:rPr>
                        <a:t>6</a:t>
                      </a:r>
                      <a:r>
                        <a:rPr lang="zh-CN" altLang="en-US" sz="1400" kern="1200" dirty="0" smtClean="0">
                          <a:solidFill>
                            <a:schemeClr val="dk1"/>
                          </a:solidFill>
                          <a:latin typeface="微软雅黑" pitchFamily="34" charset="-122"/>
                          <a:ea typeface="微软雅黑" pitchFamily="34" charset="-122"/>
                          <a:cs typeface="+mn-cs"/>
                        </a:rPr>
                        <a:t>人</a:t>
                      </a:r>
                      <a:r>
                        <a:rPr lang="en-US" altLang="zh-CN" sz="1400" kern="1200" dirty="0" smtClean="0">
                          <a:solidFill>
                            <a:schemeClr val="dk1"/>
                          </a:solidFill>
                          <a:latin typeface="微软雅黑" pitchFamily="34" charset="-122"/>
                          <a:ea typeface="微软雅黑" pitchFamily="34" charset="-122"/>
                          <a:cs typeface="+mn-cs"/>
                        </a:rPr>
                        <a:t>3</a:t>
                      </a:r>
                      <a:r>
                        <a:rPr lang="zh-CN" altLang="en-US" sz="1400" kern="1200" dirty="0" smtClean="0">
                          <a:solidFill>
                            <a:schemeClr val="dk1"/>
                          </a:solidFill>
                          <a:latin typeface="微软雅黑" pitchFamily="34" charset="-122"/>
                          <a:ea typeface="微软雅黑" pitchFamily="34" charset="-122"/>
                          <a:cs typeface="+mn-cs"/>
                        </a:rPr>
                        <a:t>个月（</a:t>
                      </a:r>
                      <a:r>
                        <a:rPr lang="en-US" altLang="zh-CN" sz="1400" kern="1200" dirty="0" smtClean="0">
                          <a:solidFill>
                            <a:schemeClr val="dk1"/>
                          </a:solidFill>
                          <a:latin typeface="微软雅黑" pitchFamily="34" charset="-122"/>
                          <a:ea typeface="微软雅黑" pitchFamily="34" charset="-122"/>
                          <a:cs typeface="+mn-cs"/>
                        </a:rPr>
                        <a:t>1</a:t>
                      </a:r>
                      <a:r>
                        <a:rPr lang="zh-CN" altLang="en-US" sz="1400" kern="1200" dirty="0" smtClean="0">
                          <a:solidFill>
                            <a:schemeClr val="dk1"/>
                          </a:solidFill>
                          <a:latin typeface="微软雅黑" pitchFamily="34" charset="-122"/>
                          <a:ea typeface="微软雅黑" pitchFamily="34" charset="-122"/>
                          <a:cs typeface="+mn-cs"/>
                        </a:rPr>
                        <a:t>毕业生）</a:t>
                      </a:r>
                      <a:endParaRPr lang="en-US" altLang="zh-CN" sz="1400" kern="1200" dirty="0" smtClean="0">
                        <a:solidFill>
                          <a:schemeClr val="dk1"/>
                        </a:solidFill>
                        <a:latin typeface="微软雅黑" pitchFamily="34" charset="-122"/>
                        <a:ea typeface="微软雅黑" pitchFamily="34" charset="-122"/>
                        <a:cs typeface="+mn-cs"/>
                      </a:endParaRPr>
                    </a:p>
                    <a:p>
                      <a:pPr algn="ctr" fontAlgn="ctr"/>
                      <a:endParaRPr lang="en-US" altLang="zh-CN" sz="1400" b="0" i="0" u="none" strike="noStrike" dirty="0">
                        <a:solidFill>
                          <a:srgbClr val="000000"/>
                        </a:solidFill>
                        <a:latin typeface="微软雅黑" pitchFamily="34" charset="-122"/>
                        <a:ea typeface="微软雅黑" pitchFamily="34" charset="-122"/>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7040">
                <a:tc>
                  <a:txBody>
                    <a:bodyPr/>
                    <a:lstStyle/>
                    <a:p>
                      <a:pPr algn="l" fontAlgn="ctr"/>
                      <a:endParaRPr lang="zh-CN" altLang="en-US" sz="1400" b="0" i="0" u="none" strike="noStrike" dirty="0">
                        <a:solidFill>
                          <a:srgbClr val="000000"/>
                        </a:solidFill>
                        <a:latin typeface="微软雅黑"/>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zh-CN" altLang="en-US" sz="1400" kern="1200" dirty="0" smtClean="0">
                          <a:solidFill>
                            <a:schemeClr val="dk1"/>
                          </a:solidFill>
                          <a:latin typeface="微软雅黑" pitchFamily="34" charset="-122"/>
                          <a:ea typeface="微软雅黑" pitchFamily="34" charset="-122"/>
                          <a:cs typeface="+mn-cs"/>
                        </a:rPr>
                        <a:t>鞋业</a:t>
                      </a:r>
                      <a:r>
                        <a:rPr lang="en-US" altLang="zh-CN" sz="1400" kern="1200" dirty="0" smtClean="0">
                          <a:solidFill>
                            <a:schemeClr val="dk1"/>
                          </a:solidFill>
                          <a:latin typeface="微软雅黑" pitchFamily="34" charset="-122"/>
                          <a:ea typeface="微软雅黑" pitchFamily="34" charset="-122"/>
                          <a:cs typeface="+mn-cs"/>
                        </a:rPr>
                        <a:t>ERP</a:t>
                      </a:r>
                      <a:r>
                        <a:rPr lang="zh-CN" altLang="en-US" sz="1400" kern="1200" dirty="0" smtClean="0">
                          <a:solidFill>
                            <a:schemeClr val="dk1"/>
                          </a:solidFill>
                          <a:latin typeface="微软雅黑" pitchFamily="34" charset="-122"/>
                          <a:ea typeface="微软雅黑" pitchFamily="34" charset="-122"/>
                          <a:cs typeface="+mn-cs"/>
                        </a:rPr>
                        <a:t>（标准单据配码</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开发样制造</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确认样制造</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多版本成本</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生产制具</a:t>
                      </a:r>
                      <a:r>
                        <a:rPr lang="en-US" altLang="zh-CN"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发运报关）</a:t>
                      </a:r>
                      <a:endParaRPr lang="zh-CN" altLang="en-US"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400" b="0" i="0" u="none" strike="noStrike" smtClean="0">
                          <a:solidFill>
                            <a:srgbClr val="000000"/>
                          </a:solidFill>
                          <a:latin typeface="微软雅黑" pitchFamily="34" charset="-122"/>
                          <a:ea typeface="微软雅黑" pitchFamily="34" charset="-122"/>
                        </a:rPr>
                        <a:t>5</a:t>
                      </a:r>
                      <a:r>
                        <a:rPr lang="zh-CN" altLang="en-US" sz="1400" b="0" i="0" u="none" strike="noStrike" smtClean="0">
                          <a:solidFill>
                            <a:srgbClr val="000000"/>
                          </a:solidFill>
                          <a:latin typeface="微软雅黑" pitchFamily="34" charset="-122"/>
                          <a:ea typeface="微软雅黑" pitchFamily="34" charset="-122"/>
                        </a:rPr>
                        <a:t>人 </a:t>
                      </a:r>
                      <a:r>
                        <a:rPr lang="en-US" altLang="zh-CN" sz="1400" b="0" i="0" u="none" strike="noStrike" smtClean="0">
                          <a:solidFill>
                            <a:srgbClr val="000000"/>
                          </a:solidFill>
                          <a:latin typeface="微软雅黑" pitchFamily="34" charset="-122"/>
                          <a:ea typeface="微软雅黑" pitchFamily="34" charset="-122"/>
                        </a:rPr>
                        <a:t>6</a:t>
                      </a:r>
                      <a:r>
                        <a:rPr lang="zh-CN" altLang="en-US" sz="1400" b="0" i="0" u="none" strike="noStrike" dirty="0" smtClean="0">
                          <a:solidFill>
                            <a:srgbClr val="000000"/>
                          </a:solidFill>
                          <a:latin typeface="微软雅黑" pitchFamily="34" charset="-122"/>
                          <a:ea typeface="微软雅黑" pitchFamily="34" charset="-122"/>
                        </a:rPr>
                        <a:t>个月</a:t>
                      </a:r>
                      <a:endParaRPr lang="en-US" altLang="zh-CN" sz="1400" b="0" i="0" u="none" strike="noStrike" dirty="0">
                        <a:solidFill>
                          <a:srgbClr val="000000"/>
                        </a:solidFill>
                        <a:latin typeface="微软雅黑" pitchFamily="34" charset="-122"/>
                        <a:ea typeface="微软雅黑" pitchFamily="34" charset="-122"/>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977">
                <a:tc>
                  <a:txBody>
                    <a:bodyPr/>
                    <a:lstStyle/>
                    <a:p>
                      <a:pPr algn="l" fontAlgn="ctr"/>
                      <a:endParaRPr lang="zh-CN" altLang="en-US" sz="1400" b="0" i="0" u="none" strike="noStrike" dirty="0">
                        <a:solidFill>
                          <a:srgbClr val="000000"/>
                        </a:solidFill>
                        <a:latin typeface="微软雅黑"/>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zh-CN" altLang="en-US" sz="1400" kern="1200" dirty="0" smtClean="0">
                          <a:solidFill>
                            <a:schemeClr val="dk1"/>
                          </a:solidFill>
                          <a:latin typeface="微软雅黑" pitchFamily="34" charset="-122"/>
                          <a:ea typeface="微软雅黑" pitchFamily="34" charset="-122"/>
                          <a:cs typeface="+mn-cs"/>
                        </a:rPr>
                        <a:t>陶瓷行业</a:t>
                      </a:r>
                      <a:r>
                        <a:rPr lang="en-US" altLang="zh-CN" sz="1400" kern="1200" dirty="0" smtClean="0">
                          <a:solidFill>
                            <a:schemeClr val="dk1"/>
                          </a:solidFill>
                          <a:latin typeface="微软雅黑" pitchFamily="34" charset="-122"/>
                          <a:ea typeface="微软雅黑" pitchFamily="34" charset="-122"/>
                          <a:cs typeface="+mn-cs"/>
                        </a:rPr>
                        <a:t>ERP</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PDA</a:t>
                      </a:r>
                      <a:r>
                        <a:rPr lang="zh-CN" altLang="en-US" sz="1400" kern="1200" dirty="0" smtClean="0">
                          <a:solidFill>
                            <a:schemeClr val="dk1"/>
                          </a:solidFill>
                          <a:latin typeface="微软雅黑" pitchFamily="34" charset="-122"/>
                          <a:ea typeface="微软雅黑" pitchFamily="34" charset="-122"/>
                          <a:cs typeface="+mn-cs"/>
                        </a:rPr>
                        <a:t>、车间管理）</a:t>
                      </a:r>
                      <a:endParaRPr lang="zh-CN" altLang="en-US"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ctr" latinLnBrk="0" hangingPunct="1"/>
                      <a:r>
                        <a:rPr lang="en-US" altLang="zh-CN" sz="1400" kern="1200" smtClean="0">
                          <a:solidFill>
                            <a:schemeClr val="dk1"/>
                          </a:solidFill>
                          <a:latin typeface="微软雅黑" pitchFamily="34" charset="-122"/>
                          <a:ea typeface="微软雅黑" pitchFamily="34" charset="-122"/>
                          <a:cs typeface="+mn-cs"/>
                        </a:rPr>
                        <a:t>3</a:t>
                      </a:r>
                      <a:r>
                        <a:rPr lang="zh-CN" altLang="en-US" sz="1400" kern="1200" smtClean="0">
                          <a:solidFill>
                            <a:schemeClr val="dk1"/>
                          </a:solidFill>
                          <a:latin typeface="微软雅黑" pitchFamily="34" charset="-122"/>
                          <a:ea typeface="微软雅黑" pitchFamily="34" charset="-122"/>
                          <a:cs typeface="+mn-cs"/>
                        </a:rPr>
                        <a:t>人 </a:t>
                      </a:r>
                      <a:r>
                        <a:rPr lang="en-US" altLang="zh-CN" sz="1400" kern="1200" smtClean="0">
                          <a:solidFill>
                            <a:schemeClr val="dk1"/>
                          </a:solidFill>
                          <a:latin typeface="微软雅黑" pitchFamily="34" charset="-122"/>
                          <a:ea typeface="微软雅黑" pitchFamily="34" charset="-122"/>
                          <a:cs typeface="+mn-cs"/>
                        </a:rPr>
                        <a:t>4</a:t>
                      </a:r>
                      <a:r>
                        <a:rPr lang="zh-CN" altLang="en-US" sz="1400" kern="1200" smtClean="0">
                          <a:solidFill>
                            <a:schemeClr val="dk1"/>
                          </a:solidFill>
                          <a:latin typeface="微软雅黑" pitchFamily="34" charset="-122"/>
                          <a:ea typeface="微软雅黑" pitchFamily="34" charset="-122"/>
                          <a:cs typeface="+mn-cs"/>
                        </a:rPr>
                        <a:t>个月</a:t>
                      </a:r>
                      <a:endParaRPr lang="en-US" altLang="zh-CN"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4187">
                <a:tc>
                  <a:txBody>
                    <a:bodyPr/>
                    <a:lstStyle/>
                    <a:p>
                      <a:pPr algn="ctr"/>
                      <a:r>
                        <a:rPr lang="zh-CN" altLang="en-US" sz="1400" dirty="0" smtClean="0">
                          <a:solidFill>
                            <a:schemeClr val="tx2">
                              <a:lumMod val="75000"/>
                            </a:schemeClr>
                          </a:solidFill>
                          <a:latin typeface="隶书" pitchFamily="49" charset="-122"/>
                          <a:ea typeface="隶书" pitchFamily="49" charset="-122"/>
                        </a:rPr>
                        <a:t>宁波百利</a:t>
                      </a:r>
                      <a:endParaRPr lang="zh-CN" altLang="en-US" sz="1400" dirty="0">
                        <a:solidFill>
                          <a:schemeClr val="tx2">
                            <a:lumMod val="75000"/>
                          </a:schemeClr>
                        </a:solidFill>
                        <a:latin typeface="隶书" pitchFamily="49" charset="-122"/>
                        <a:ea typeface="隶书" pitchFamily="49" charset="-122"/>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dirty="0" smtClean="0">
                          <a:latin typeface="微软雅黑" pitchFamily="34" charset="-122"/>
                          <a:ea typeface="微软雅黑" pitchFamily="34" charset="-122"/>
                        </a:rPr>
                        <a:t>外贸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车间管理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精益计划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阿米巴</a:t>
                      </a:r>
                      <a:endParaRPr lang="zh-CN" altLang="en-US" sz="1400" dirty="0">
                        <a:latin typeface="微软雅黑" pitchFamily="34" charset="-122"/>
                        <a:ea typeface="微软雅黑" pitchFamily="34" charset="-122"/>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ctr" latinLnBrk="0" hangingPunct="1"/>
                      <a:r>
                        <a:rPr lang="en-US" altLang="zh-CN" sz="1400" kern="1200" smtClean="0">
                          <a:solidFill>
                            <a:schemeClr val="dk1"/>
                          </a:solidFill>
                          <a:latin typeface="微软雅黑" pitchFamily="34" charset="-122"/>
                          <a:ea typeface="微软雅黑" pitchFamily="34" charset="-122"/>
                          <a:cs typeface="+mn-cs"/>
                        </a:rPr>
                        <a:t>4</a:t>
                      </a:r>
                      <a:r>
                        <a:rPr lang="zh-CN" altLang="en-US" sz="1400" kern="1200" smtClean="0">
                          <a:solidFill>
                            <a:schemeClr val="dk1"/>
                          </a:solidFill>
                          <a:latin typeface="微软雅黑" pitchFamily="34" charset="-122"/>
                          <a:ea typeface="微软雅黑" pitchFamily="34" charset="-122"/>
                          <a:cs typeface="+mn-cs"/>
                        </a:rPr>
                        <a:t>人 </a:t>
                      </a:r>
                      <a:r>
                        <a:rPr lang="en-US" altLang="zh-CN" sz="1400" kern="1200" smtClean="0">
                          <a:solidFill>
                            <a:schemeClr val="dk1"/>
                          </a:solidFill>
                          <a:latin typeface="微软雅黑" pitchFamily="34" charset="-122"/>
                          <a:ea typeface="微软雅黑" pitchFamily="34" charset="-122"/>
                          <a:cs typeface="+mn-cs"/>
                        </a:rPr>
                        <a:t>2</a:t>
                      </a:r>
                      <a:r>
                        <a:rPr lang="zh-CN" altLang="en-US" sz="1400" kern="1200" dirty="0" smtClean="0">
                          <a:solidFill>
                            <a:schemeClr val="dk1"/>
                          </a:solidFill>
                          <a:latin typeface="微软雅黑" pitchFamily="34" charset="-122"/>
                          <a:ea typeface="微软雅黑" pitchFamily="34" charset="-122"/>
                          <a:cs typeface="+mn-cs"/>
                        </a:rPr>
                        <a:t>个月</a:t>
                      </a:r>
                      <a:endParaRPr lang="en-US" altLang="zh-CN"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601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微软雅黑" pitchFamily="34" charset="-122"/>
                          <a:ea typeface="微软雅黑" pitchFamily="34" charset="-122"/>
                          <a:cs typeface="+mn-cs"/>
                        </a:rPr>
                        <a:t>仕瑞达</a:t>
                      </a:r>
                      <a:endParaRPr lang="zh-CN" altLang="en-US" sz="1400" dirty="0" smtClean="0">
                        <a:solidFill>
                          <a:schemeClr val="tx2">
                            <a:lumMod val="75000"/>
                          </a:schemeClr>
                        </a:solidFill>
                        <a:latin typeface="微软雅黑" pitchFamily="34" charset="-122"/>
                        <a:ea typeface="微软雅黑" pitchFamily="34" charset="-122"/>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第三方软件集成</a:t>
                      </a:r>
                      <a:r>
                        <a:rPr lang="zh-CN" altLang="en-US" sz="1400" b="0" i="0" kern="1200" dirty="0" smtClean="0">
                          <a:solidFill>
                            <a:schemeClr val="dk1"/>
                          </a:solidFill>
                          <a:effectLst/>
                          <a:latin typeface="微软雅黑" pitchFamily="34" charset="-122"/>
                          <a:ea typeface="微软雅黑" pitchFamily="34" charset="-122"/>
                          <a:cs typeface="+mn-cs"/>
                        </a:rPr>
                        <a:t>，系统间的数据传递及交换</a:t>
                      </a:r>
                      <a:endParaRPr lang="zh-CN" altLang="en-US" sz="1400" dirty="0">
                        <a:latin typeface="微软雅黑" pitchFamily="34" charset="-122"/>
                        <a:ea typeface="微软雅黑" pitchFamily="34" charset="-122"/>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ctr" latinLnBrk="0" hangingPunct="1"/>
                      <a:r>
                        <a:rPr lang="en-US" altLang="zh-CN" sz="1400" kern="1200" dirty="0" smtClean="0">
                          <a:solidFill>
                            <a:schemeClr val="dk1"/>
                          </a:solidFill>
                          <a:latin typeface="微软雅黑" pitchFamily="34" charset="-122"/>
                          <a:ea typeface="微软雅黑" pitchFamily="34" charset="-122"/>
                          <a:cs typeface="+mn-cs"/>
                        </a:rPr>
                        <a:t>3</a:t>
                      </a:r>
                      <a:r>
                        <a:rPr lang="zh-CN" altLang="en-US" sz="1400" kern="1200" dirty="0" smtClean="0">
                          <a:solidFill>
                            <a:schemeClr val="dk1"/>
                          </a:solidFill>
                          <a:latin typeface="微软雅黑" pitchFamily="34" charset="-122"/>
                          <a:ea typeface="微软雅黑" pitchFamily="34" charset="-122"/>
                          <a:cs typeface="+mn-cs"/>
                        </a:rPr>
                        <a:t>人 </a:t>
                      </a:r>
                      <a:r>
                        <a:rPr lang="en-US" altLang="zh-CN" sz="1400" kern="1200" dirty="0" smtClean="0">
                          <a:solidFill>
                            <a:schemeClr val="dk1"/>
                          </a:solidFill>
                          <a:latin typeface="微软雅黑" pitchFamily="34" charset="-122"/>
                          <a:ea typeface="微软雅黑" pitchFamily="34" charset="-122"/>
                          <a:cs typeface="+mn-cs"/>
                        </a:rPr>
                        <a:t>3</a:t>
                      </a:r>
                      <a:r>
                        <a:rPr lang="zh-CN" altLang="en-US" sz="1400" kern="1200" dirty="0" smtClean="0">
                          <a:solidFill>
                            <a:schemeClr val="dk1"/>
                          </a:solidFill>
                          <a:latin typeface="微软雅黑" pitchFamily="34" charset="-122"/>
                          <a:ea typeface="微软雅黑" pitchFamily="34" charset="-122"/>
                          <a:cs typeface="+mn-cs"/>
                        </a:rPr>
                        <a:t>个月</a:t>
                      </a:r>
                      <a:endParaRPr lang="en-US" altLang="zh-CN"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656" y="1162447"/>
            <a:ext cx="180975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5" y="1513664"/>
            <a:ext cx="1568084" cy="419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990" y="1995687"/>
            <a:ext cx="473667" cy="425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534" y="2427746"/>
            <a:ext cx="1163164" cy="39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20" y="2859782"/>
            <a:ext cx="195956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52"/>
          <p:cNvSpPr>
            <a:spLocks noChangeArrowheads="1"/>
          </p:cNvSpPr>
          <p:nvPr/>
        </p:nvSpPr>
        <p:spPr bwMode="ltGray">
          <a:xfrm>
            <a:off x="251532" y="4227935"/>
            <a:ext cx="8626151" cy="864096"/>
          </a:xfrm>
          <a:prstGeom prst="roundRect">
            <a:avLst>
              <a:gd name="adj" fmla="val 10403"/>
            </a:avLst>
          </a:prstGeom>
          <a:solidFill>
            <a:srgbClr val="FFC000"/>
          </a:solidFill>
          <a:ln>
            <a:solidFill>
              <a:schemeClr val="bg1"/>
            </a:solidFill>
            <a:headEnd/>
            <a:tailEnd/>
          </a:ln>
          <a:effectLst/>
        </p:spPr>
        <p:style>
          <a:lnRef idx="1">
            <a:schemeClr val="accent5"/>
          </a:lnRef>
          <a:fillRef idx="2">
            <a:schemeClr val="accent5"/>
          </a:fillRef>
          <a:effectRef idx="1">
            <a:schemeClr val="accent5"/>
          </a:effectRef>
          <a:fontRef idx="minor">
            <a:schemeClr val="dk1"/>
          </a:fontRef>
        </p:style>
        <p:txBody>
          <a:bodyPr lIns="91416" tIns="45708" rIns="91416" bIns="45708" anchor="ctr"/>
          <a:lstStyle/>
          <a:p>
            <a:pPr algn="ctr" eaLnBrk="0" hangingPunct="0">
              <a:spcBef>
                <a:spcPct val="20000"/>
              </a:spcBef>
              <a:buClr>
                <a:srgbClr val="E1B40C"/>
              </a:buClr>
              <a:buSzPct val="80000"/>
              <a:defRPr/>
            </a:pPr>
            <a:r>
              <a:rPr lang="zh-CN" altLang="en-US" sz="2800" dirty="0">
                <a:solidFill>
                  <a:prstClr val="black"/>
                </a:solidFill>
                <a:latin typeface="微软雅黑" pitchFamily="34" charset="-122"/>
                <a:cs typeface="Arial" pitchFamily="34" charset="0"/>
              </a:rPr>
              <a:t>投入成本仅为传统方式下</a:t>
            </a:r>
            <a:r>
              <a:rPr lang="en-US" altLang="zh-CN" sz="2800" dirty="0">
                <a:solidFill>
                  <a:prstClr val="black"/>
                </a:solidFill>
                <a:latin typeface="微软雅黑" pitchFamily="34" charset="-122"/>
                <a:cs typeface="Arial" pitchFamily="34" charset="0"/>
              </a:rPr>
              <a:t>20-30%</a:t>
            </a:r>
            <a:r>
              <a:rPr lang="zh-CN" altLang="en-US" sz="2800" dirty="0">
                <a:solidFill>
                  <a:prstClr val="black"/>
                </a:solidFill>
                <a:latin typeface="微软雅黑" pitchFamily="34" charset="-122"/>
                <a:cs typeface="Arial" pitchFamily="34" charset="0"/>
              </a:rPr>
              <a:t>左右</a:t>
            </a:r>
          </a:p>
        </p:txBody>
      </p:sp>
    </p:spTree>
    <p:extLst>
      <p:ext uri="{BB962C8B-B14F-4D97-AF65-F5344CB8AC3E}">
        <p14:creationId xmlns:p14="http://schemas.microsoft.com/office/powerpoint/2010/main" val="423911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3881" y="123478"/>
            <a:ext cx="8403269" cy="525528"/>
          </a:xfrm>
        </p:spPr>
        <p:txBody>
          <a:bodyPr>
            <a:normAutofit/>
          </a:bodyPr>
          <a:lstStyle/>
          <a:p>
            <a:r>
              <a:rPr lang="zh-CN" altLang="en-US" smtClean="0"/>
              <a:t>金蝶云星空 </a:t>
            </a:r>
            <a:r>
              <a:rPr lang="zh-CN" altLang="en-US" dirty="0" smtClean="0"/>
              <a:t>二次开发案例数据</a:t>
            </a:r>
            <a:endParaRPr lang="zh-CN" altLang="en-US" sz="2000" dirty="0"/>
          </a:p>
        </p:txBody>
      </p:sp>
      <p:graphicFrame>
        <p:nvGraphicFramePr>
          <p:cNvPr id="4" name="内容占位符 3"/>
          <p:cNvGraphicFramePr>
            <a:graphicFrameLocks noGrp="1"/>
          </p:cNvGraphicFramePr>
          <p:nvPr>
            <p:ph idx="4294967295"/>
            <p:extLst>
              <p:ext uri="{D42A27DB-BD31-4B8C-83A1-F6EECF244321}">
                <p14:modId xmlns:p14="http://schemas.microsoft.com/office/powerpoint/2010/main" val="892253324"/>
              </p:ext>
            </p:extLst>
          </p:nvPr>
        </p:nvGraphicFramePr>
        <p:xfrm>
          <a:off x="12" y="555625"/>
          <a:ext cx="8626151" cy="3544530"/>
        </p:xfrm>
        <a:graphic>
          <a:graphicData uri="http://schemas.openxmlformats.org/drawingml/2006/table">
            <a:tbl>
              <a:tblPr firstRow="1" bandRow="1">
                <a:tableStyleId>{5C22544A-7EE6-4342-B048-85BDC9FD1C3A}</a:tableStyleId>
              </a:tblPr>
              <a:tblGrid>
                <a:gridCol w="2109940"/>
                <a:gridCol w="4101484"/>
                <a:gridCol w="2414727"/>
              </a:tblGrid>
              <a:tr h="603407">
                <a:tc>
                  <a:txBody>
                    <a:bodyPr/>
                    <a:lstStyle/>
                    <a:p>
                      <a:pPr algn="ctr"/>
                      <a:r>
                        <a:rPr lang="zh-CN" altLang="en-US" sz="1600" dirty="0" smtClean="0">
                          <a:latin typeface="微软雅黑" pitchFamily="34" charset="-122"/>
                          <a:ea typeface="微软雅黑" pitchFamily="34" charset="-122"/>
                        </a:rPr>
                        <a:t>典型客户</a:t>
                      </a:r>
                      <a:endParaRPr lang="zh-CN" altLang="en-US" sz="1600" dirty="0">
                        <a:latin typeface="微软雅黑" pitchFamily="34" charset="-122"/>
                        <a:ea typeface="微软雅黑"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smtClean="0">
                          <a:latin typeface="微软雅黑" pitchFamily="34" charset="-122"/>
                          <a:ea typeface="微软雅黑" pitchFamily="34" charset="-122"/>
                        </a:rPr>
                        <a:t>定制需求简述</a:t>
                      </a:r>
                      <a:endParaRPr lang="zh-CN" altLang="en-US" sz="1600" dirty="0">
                        <a:latin typeface="微软雅黑" pitchFamily="34" charset="-122"/>
                        <a:ea typeface="微软雅黑"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smtClean="0">
                          <a:latin typeface="微软雅黑" pitchFamily="34" charset="-122"/>
                          <a:ea typeface="微软雅黑" pitchFamily="34" charset="-122"/>
                        </a:rPr>
                        <a:t>开发投入</a:t>
                      </a:r>
                      <a:endParaRPr lang="zh-CN" altLang="en-US" sz="1600" dirty="0">
                        <a:latin typeface="微软雅黑" pitchFamily="34" charset="-122"/>
                        <a:ea typeface="微软雅黑" pitchFamily="34" charset="-122"/>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64745">
                <a:tc>
                  <a:txBody>
                    <a:bodyPr/>
                    <a:lstStyle/>
                    <a:p>
                      <a:pPr algn="l" fontAlgn="ctr"/>
                      <a:endParaRPr lang="zh-CN" altLang="en-US" sz="1400" b="0" i="0" u="none" strike="noStrike" dirty="0">
                        <a:solidFill>
                          <a:srgbClr val="000000"/>
                        </a:solidFill>
                        <a:latin typeface="微软雅黑"/>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zh-CN" altLang="zh-CN" sz="1400" kern="1200" dirty="0" smtClean="0">
                          <a:solidFill>
                            <a:schemeClr val="dk1"/>
                          </a:solidFill>
                          <a:latin typeface="微软雅黑" pitchFamily="34" charset="-122"/>
                          <a:ea typeface="微软雅黑" pitchFamily="34" charset="-122"/>
                          <a:cs typeface="+mn-cs"/>
                        </a:rPr>
                        <a:t>计件工资、进口管理、集团支付方面、合同管理、派车管理、辅材请购系统、生产补单借料管理、</a:t>
                      </a:r>
                      <a:r>
                        <a:rPr lang="en-US" altLang="zh-CN" sz="1400" kern="1200" dirty="0" smtClean="0">
                          <a:solidFill>
                            <a:schemeClr val="dk1"/>
                          </a:solidFill>
                          <a:latin typeface="微软雅黑" pitchFamily="34" charset="-122"/>
                          <a:ea typeface="微软雅黑" pitchFamily="34" charset="-122"/>
                          <a:cs typeface="+mn-cs"/>
                        </a:rPr>
                        <a:t>IT</a:t>
                      </a:r>
                      <a:r>
                        <a:rPr lang="zh-CN" altLang="zh-CN" sz="1400" kern="1200" dirty="0" smtClean="0">
                          <a:solidFill>
                            <a:schemeClr val="dk1"/>
                          </a:solidFill>
                          <a:latin typeface="微软雅黑" pitchFamily="34" charset="-122"/>
                          <a:ea typeface="微软雅黑" pitchFamily="34" charset="-122"/>
                          <a:cs typeface="+mn-cs"/>
                        </a:rPr>
                        <a:t>固定资产管理及一些</a:t>
                      </a:r>
                      <a:r>
                        <a:rPr lang="en-US" altLang="zh-CN" sz="1400" kern="1200" dirty="0" smtClean="0">
                          <a:solidFill>
                            <a:schemeClr val="dk1"/>
                          </a:solidFill>
                          <a:latin typeface="微软雅黑" pitchFamily="34" charset="-122"/>
                          <a:ea typeface="微软雅黑" pitchFamily="34" charset="-122"/>
                          <a:cs typeface="+mn-cs"/>
                        </a:rPr>
                        <a:t>OA</a:t>
                      </a:r>
                      <a:r>
                        <a:rPr lang="zh-CN" altLang="zh-CN" sz="1400" kern="1200" dirty="0" smtClean="0">
                          <a:solidFill>
                            <a:schemeClr val="dk1"/>
                          </a:solidFill>
                          <a:latin typeface="微软雅黑" pitchFamily="34" charset="-122"/>
                          <a:ea typeface="微软雅黑" pitchFamily="34" charset="-122"/>
                          <a:cs typeface="+mn-cs"/>
                        </a:rPr>
                        <a:t>模块</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11</a:t>
                      </a:r>
                      <a:r>
                        <a:rPr lang="zh-CN" altLang="en-US" sz="1400" kern="1200" dirty="0" smtClean="0">
                          <a:solidFill>
                            <a:schemeClr val="dk1"/>
                          </a:solidFill>
                          <a:latin typeface="微软雅黑" pitchFamily="34" charset="-122"/>
                          <a:ea typeface="微软雅黑" pitchFamily="34" charset="-122"/>
                          <a:cs typeface="+mn-cs"/>
                        </a:rPr>
                        <a:t>个子系统</a:t>
                      </a:r>
                      <a:endParaRPr lang="zh-CN" altLang="en-US"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ctr" latinLnBrk="0" hangingPunct="1"/>
                      <a:r>
                        <a:rPr lang="en-US" altLang="zh-CN" sz="1400" kern="1200" dirty="0" smtClean="0">
                          <a:solidFill>
                            <a:schemeClr val="dk1"/>
                          </a:solidFill>
                          <a:latin typeface="微软雅黑" pitchFamily="34" charset="-122"/>
                          <a:ea typeface="微软雅黑" pitchFamily="34" charset="-122"/>
                          <a:cs typeface="+mn-cs"/>
                        </a:rPr>
                        <a:t>630</a:t>
                      </a:r>
                      <a:r>
                        <a:rPr lang="zh-CN" altLang="en-US" sz="1400" kern="1200" dirty="0" smtClean="0">
                          <a:solidFill>
                            <a:schemeClr val="dk1"/>
                          </a:solidFill>
                          <a:latin typeface="微软雅黑" pitchFamily="34" charset="-122"/>
                          <a:ea typeface="微软雅黑" pitchFamily="34" charset="-122"/>
                          <a:cs typeface="+mn-cs"/>
                        </a:rPr>
                        <a:t>人天</a:t>
                      </a:r>
                      <a:endParaRPr lang="en-US" altLang="zh-CN"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6039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微软雅黑" pitchFamily="34" charset="-122"/>
                          <a:ea typeface="微软雅黑" pitchFamily="34" charset="-122"/>
                          <a:cs typeface="+mn-cs"/>
                        </a:rPr>
                        <a:t>东莞楷模家具</a:t>
                      </a:r>
                      <a:endParaRPr lang="zh-CN" altLang="en-US" sz="1400" dirty="0" smtClean="0">
                        <a:solidFill>
                          <a:schemeClr val="tx2">
                            <a:lumMod val="75000"/>
                          </a:schemeClr>
                        </a:solidFill>
                        <a:latin typeface="微软雅黑" pitchFamily="34" charset="-122"/>
                        <a:ea typeface="微软雅黑" pitchFamily="34" charset="-122"/>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i="0" kern="1200" dirty="0" smtClean="0">
                          <a:solidFill>
                            <a:schemeClr val="dk1"/>
                          </a:solidFill>
                          <a:effectLst/>
                          <a:latin typeface="微软雅黑" pitchFamily="34" charset="-122"/>
                          <a:ea typeface="微软雅黑" pitchFamily="34" charset="-122"/>
                          <a:cs typeface="+mn-cs"/>
                        </a:rPr>
                        <a:t>家具行业</a:t>
                      </a:r>
                      <a:r>
                        <a:rPr lang="en-US" altLang="zh-CN" sz="1400" b="0" i="0" kern="1200" dirty="0" smtClean="0">
                          <a:solidFill>
                            <a:schemeClr val="dk1"/>
                          </a:solidFill>
                          <a:effectLst/>
                          <a:latin typeface="微软雅黑" pitchFamily="34" charset="-122"/>
                          <a:ea typeface="微软雅黑" pitchFamily="34" charset="-122"/>
                          <a:cs typeface="+mn-cs"/>
                        </a:rPr>
                        <a:t>+</a:t>
                      </a:r>
                      <a:r>
                        <a:rPr lang="zh-CN" altLang="en-US" sz="1400" b="0" i="0" kern="1200" dirty="0" smtClean="0">
                          <a:solidFill>
                            <a:schemeClr val="dk1"/>
                          </a:solidFill>
                          <a:effectLst/>
                          <a:latin typeface="微软雅黑" pitchFamily="34" charset="-122"/>
                          <a:ea typeface="微软雅黑" pitchFamily="34" charset="-122"/>
                          <a:cs typeface="+mn-cs"/>
                        </a:rPr>
                        <a:t>门店销售业务</a:t>
                      </a:r>
                      <a:endParaRPr lang="zh-CN" altLang="en-US" sz="1400" dirty="0">
                        <a:latin typeface="微软雅黑" pitchFamily="34" charset="-122"/>
                        <a:ea typeface="微软雅黑" pitchFamily="34" charset="-122"/>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ctr" latinLnBrk="0" hangingPunct="1"/>
                      <a:r>
                        <a:rPr lang="en-US" altLang="zh-CN" sz="1400" kern="1200" dirty="0" smtClean="0">
                          <a:solidFill>
                            <a:schemeClr val="dk1"/>
                          </a:solidFill>
                          <a:latin typeface="微软雅黑" pitchFamily="34" charset="-122"/>
                          <a:ea typeface="微软雅黑" pitchFamily="34" charset="-122"/>
                          <a:cs typeface="+mn-cs"/>
                        </a:rPr>
                        <a:t>5</a:t>
                      </a:r>
                      <a:r>
                        <a:rPr lang="zh-CN" altLang="en-US" sz="1400" kern="1200" dirty="0" smtClean="0">
                          <a:solidFill>
                            <a:schemeClr val="dk1"/>
                          </a:solidFill>
                          <a:latin typeface="微软雅黑" pitchFamily="34" charset="-122"/>
                          <a:ea typeface="微软雅黑" pitchFamily="34" charset="-122"/>
                          <a:cs typeface="+mn-cs"/>
                        </a:rPr>
                        <a:t>人 </a:t>
                      </a:r>
                      <a:r>
                        <a:rPr lang="en-US" altLang="zh-CN" sz="1400" kern="1200" dirty="0" smtClean="0">
                          <a:solidFill>
                            <a:schemeClr val="dk1"/>
                          </a:solidFill>
                          <a:latin typeface="微软雅黑" pitchFamily="34" charset="-122"/>
                          <a:ea typeface="微软雅黑" pitchFamily="34" charset="-122"/>
                          <a:cs typeface="+mn-cs"/>
                        </a:rPr>
                        <a:t>4</a:t>
                      </a:r>
                      <a:r>
                        <a:rPr lang="zh-CN" altLang="en-US" sz="1400" kern="1200" dirty="0" smtClean="0">
                          <a:solidFill>
                            <a:schemeClr val="dk1"/>
                          </a:solidFill>
                          <a:latin typeface="微软雅黑" pitchFamily="34" charset="-122"/>
                          <a:ea typeface="微软雅黑" pitchFamily="34" charset="-122"/>
                          <a:cs typeface="+mn-cs"/>
                        </a:rPr>
                        <a:t>个月</a:t>
                      </a:r>
                      <a:endParaRPr lang="en-US" altLang="zh-CN"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5163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400" b="0" i="0" kern="1200" dirty="0" smtClean="0">
                          <a:solidFill>
                            <a:schemeClr val="dk1"/>
                          </a:solidFill>
                          <a:effectLst/>
                          <a:latin typeface="微软雅黑" pitchFamily="34" charset="-122"/>
                          <a:ea typeface="微软雅黑" pitchFamily="34" charset="-122"/>
                          <a:cs typeface="+mn-cs"/>
                        </a:rPr>
                        <a:t>朝太阳</a:t>
                      </a:r>
                      <a:endParaRPr lang="zh-CN" altLang="en-US" sz="1400" b="0" i="0" kern="1200" dirty="0">
                        <a:solidFill>
                          <a:schemeClr val="dk1"/>
                        </a:solidFill>
                        <a:effectLst/>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400" kern="1200" dirty="0" smtClean="0">
                          <a:solidFill>
                            <a:schemeClr val="dk1"/>
                          </a:solidFill>
                          <a:latin typeface="微软雅黑" pitchFamily="34" charset="-122"/>
                          <a:ea typeface="微软雅黑" pitchFamily="34" charset="-122"/>
                          <a:cs typeface="+mn-cs"/>
                        </a:rPr>
                        <a:t>零售行业，</a:t>
                      </a:r>
                      <a:r>
                        <a:rPr lang="zh-CN" altLang="zh-CN" sz="1400" kern="1200" dirty="0" smtClean="0">
                          <a:solidFill>
                            <a:schemeClr val="dk1"/>
                          </a:solidFill>
                          <a:latin typeface="微软雅黑" pitchFamily="34" charset="-122"/>
                          <a:ea typeface="微软雅黑" pitchFamily="34" charset="-122"/>
                          <a:cs typeface="+mn-cs"/>
                        </a:rPr>
                        <a:t>对接零售系统，实现零售的结算业务、总部与门店的配送业务、门店的销售业务</a:t>
                      </a:r>
                      <a:endParaRPr lang="zh-CN" altLang="en-US"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altLang="zh-CN" sz="1400" kern="1200" dirty="0" smtClean="0">
                          <a:solidFill>
                            <a:schemeClr val="dk1"/>
                          </a:solidFill>
                          <a:latin typeface="微软雅黑" pitchFamily="34" charset="-122"/>
                          <a:ea typeface="微软雅黑" pitchFamily="34" charset="-122"/>
                          <a:cs typeface="+mn-cs"/>
                        </a:rPr>
                        <a:t>11</a:t>
                      </a:r>
                      <a:r>
                        <a:rPr lang="zh-CN" altLang="en-US" sz="1400" kern="1200" dirty="0" smtClean="0">
                          <a:solidFill>
                            <a:schemeClr val="dk1"/>
                          </a:solidFill>
                          <a:latin typeface="微软雅黑" pitchFamily="34" charset="-122"/>
                          <a:ea typeface="微软雅黑" pitchFamily="34" charset="-122"/>
                          <a:cs typeface="+mn-cs"/>
                        </a:rPr>
                        <a:t>人天</a:t>
                      </a:r>
                      <a:endParaRPr lang="en-US" altLang="zh-CN" sz="1400" kern="1200" dirty="0" smtClean="0">
                        <a:solidFill>
                          <a:schemeClr val="dk1"/>
                        </a:solidFill>
                        <a:latin typeface="微软雅黑" pitchFamily="34" charset="-122"/>
                        <a:ea typeface="微软雅黑" pitchFamily="34" charset="-122"/>
                        <a:cs typeface="+mn-cs"/>
                      </a:endParaRPr>
                    </a:p>
                    <a:p>
                      <a:pPr algn="ctr" fontAlgn="ctr"/>
                      <a:endParaRPr lang="en-US" altLang="zh-CN" sz="1400" b="0" i="0" u="none" strike="noStrike" dirty="0">
                        <a:solidFill>
                          <a:srgbClr val="000000"/>
                        </a:solidFill>
                        <a:latin typeface="微软雅黑" pitchFamily="34" charset="-122"/>
                        <a:ea typeface="微软雅黑" pitchFamily="34" charset="-122"/>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00137">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sz="1400" b="0" i="0" kern="1200" dirty="0">
                        <a:solidFill>
                          <a:schemeClr val="dk1"/>
                        </a:solidFill>
                        <a:effectLst/>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400" kern="1200" dirty="0" smtClean="0">
                          <a:solidFill>
                            <a:schemeClr val="dk1"/>
                          </a:solidFill>
                          <a:latin typeface="微软雅黑" pitchFamily="34" charset="-122"/>
                          <a:ea typeface="微软雅黑" pitchFamily="34" charset="-122"/>
                          <a:cs typeface="+mn-cs"/>
                        </a:rPr>
                        <a:t>25</a:t>
                      </a:r>
                      <a:r>
                        <a:rPr lang="zh-CN" altLang="zh-CN" sz="1400" kern="1200" dirty="0" smtClean="0">
                          <a:solidFill>
                            <a:schemeClr val="dk1"/>
                          </a:solidFill>
                          <a:latin typeface="微软雅黑" pitchFamily="34" charset="-122"/>
                          <a:ea typeface="微软雅黑" pitchFamily="34" charset="-122"/>
                          <a:cs typeface="+mn-cs"/>
                        </a:rPr>
                        <a:t>个基础资料，</a:t>
                      </a:r>
                      <a:r>
                        <a:rPr lang="en-US" altLang="zh-CN" sz="1400" kern="1200" dirty="0" smtClean="0">
                          <a:solidFill>
                            <a:schemeClr val="dk1"/>
                          </a:solidFill>
                          <a:latin typeface="微软雅黑" pitchFamily="34" charset="-122"/>
                          <a:ea typeface="微软雅黑" pitchFamily="34" charset="-122"/>
                          <a:cs typeface="+mn-cs"/>
                        </a:rPr>
                        <a:t>60</a:t>
                      </a:r>
                      <a:r>
                        <a:rPr lang="zh-CN" altLang="zh-CN" sz="1400" kern="1200" dirty="0" smtClean="0">
                          <a:solidFill>
                            <a:schemeClr val="dk1"/>
                          </a:solidFill>
                          <a:latin typeface="微软雅黑" pitchFamily="34" charset="-122"/>
                          <a:ea typeface="微软雅黑" pitchFamily="34" charset="-122"/>
                          <a:cs typeface="+mn-cs"/>
                        </a:rPr>
                        <a:t>张单据，</a:t>
                      </a:r>
                      <a:r>
                        <a:rPr lang="en-US" altLang="zh-CN" sz="1400" kern="1200" dirty="0" smtClean="0">
                          <a:solidFill>
                            <a:schemeClr val="dk1"/>
                          </a:solidFill>
                          <a:latin typeface="微软雅黑" pitchFamily="34" charset="-122"/>
                          <a:ea typeface="微软雅黑" pitchFamily="34" charset="-122"/>
                          <a:cs typeface="+mn-cs"/>
                        </a:rPr>
                        <a:t>20</a:t>
                      </a:r>
                      <a:r>
                        <a:rPr lang="zh-CN" altLang="zh-CN" sz="1400" kern="1200" dirty="0" smtClean="0">
                          <a:solidFill>
                            <a:schemeClr val="dk1"/>
                          </a:solidFill>
                          <a:latin typeface="微软雅黑" pitchFamily="34" charset="-122"/>
                          <a:ea typeface="微软雅黑" pitchFamily="34" charset="-122"/>
                          <a:cs typeface="+mn-cs"/>
                        </a:rPr>
                        <a:t>张报表</a:t>
                      </a:r>
                      <a:endParaRPr lang="zh-CN" altLang="en-US" sz="1400" kern="1200" dirty="0" smtClean="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altLang="zh-CN" sz="1400" kern="1200" dirty="0" smtClean="0">
                          <a:solidFill>
                            <a:schemeClr val="dk1"/>
                          </a:solidFill>
                          <a:latin typeface="微软雅黑" pitchFamily="34" charset="-122"/>
                          <a:ea typeface="微软雅黑" pitchFamily="34" charset="-122"/>
                          <a:cs typeface="+mn-cs"/>
                        </a:rPr>
                        <a:t>4</a:t>
                      </a:r>
                      <a:r>
                        <a:rPr lang="zh-CN" altLang="en-US" sz="1400" kern="1200" dirty="0" smtClean="0">
                          <a:solidFill>
                            <a:schemeClr val="dk1"/>
                          </a:solidFill>
                          <a:latin typeface="微软雅黑" pitchFamily="34" charset="-122"/>
                          <a:ea typeface="微软雅黑" pitchFamily="34" charset="-122"/>
                          <a:cs typeface="+mn-cs"/>
                        </a:rPr>
                        <a:t>人 </a:t>
                      </a:r>
                      <a:r>
                        <a:rPr lang="en-US" altLang="zh-CN" sz="1400" kern="1200" dirty="0" smtClean="0">
                          <a:solidFill>
                            <a:schemeClr val="dk1"/>
                          </a:solidFill>
                          <a:latin typeface="微软雅黑" pitchFamily="34" charset="-122"/>
                          <a:ea typeface="微软雅黑" pitchFamily="34" charset="-122"/>
                          <a:cs typeface="+mn-cs"/>
                        </a:rPr>
                        <a:t>8</a:t>
                      </a:r>
                      <a:r>
                        <a:rPr lang="zh-CN" altLang="en-US" sz="1400" kern="1200" dirty="0" smtClean="0">
                          <a:solidFill>
                            <a:schemeClr val="dk1"/>
                          </a:solidFill>
                          <a:latin typeface="微软雅黑" pitchFamily="34" charset="-122"/>
                          <a:ea typeface="微软雅黑" pitchFamily="34" charset="-122"/>
                          <a:cs typeface="+mn-cs"/>
                        </a:rPr>
                        <a:t>个月</a:t>
                      </a:r>
                      <a:endParaRPr lang="en-US" altLang="zh-CN" sz="1400" kern="1200" dirty="0" smtClean="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6421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sz="1400" b="0" i="0" kern="1200" dirty="0">
                        <a:solidFill>
                          <a:schemeClr val="dk1"/>
                        </a:solidFill>
                        <a:effectLst/>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400" kern="1200" dirty="0" smtClean="0">
                          <a:solidFill>
                            <a:schemeClr val="dk1"/>
                          </a:solidFill>
                          <a:latin typeface="微软雅黑" pitchFamily="34" charset="-122"/>
                          <a:ea typeface="微软雅黑" pitchFamily="34" charset="-122"/>
                          <a:cs typeface="+mn-cs"/>
                        </a:rPr>
                        <a:t>TMS</a:t>
                      </a:r>
                      <a:r>
                        <a:rPr lang="zh-CN" altLang="en-US" sz="1400" kern="1200" dirty="0" smtClean="0">
                          <a:solidFill>
                            <a:schemeClr val="dk1"/>
                          </a:solidFill>
                          <a:latin typeface="微软雅黑" pitchFamily="34" charset="-122"/>
                          <a:ea typeface="微软雅黑" pitchFamily="34" charset="-122"/>
                          <a:cs typeface="+mn-cs"/>
                        </a:rPr>
                        <a:t>（承运商管理）、</a:t>
                      </a:r>
                      <a:r>
                        <a:rPr lang="en-US" altLang="zh-CN" sz="1400" kern="1200" dirty="0" smtClean="0">
                          <a:solidFill>
                            <a:schemeClr val="dk1"/>
                          </a:solidFill>
                          <a:latin typeface="微软雅黑" pitchFamily="34" charset="-122"/>
                          <a:ea typeface="微软雅黑" pitchFamily="34" charset="-122"/>
                          <a:cs typeface="+mn-cs"/>
                        </a:rPr>
                        <a:t>EAM</a:t>
                      </a:r>
                      <a:r>
                        <a:rPr lang="zh-CN" altLang="en-US" sz="1400" kern="1200" dirty="0" smtClean="0">
                          <a:solidFill>
                            <a:schemeClr val="dk1"/>
                          </a:solidFill>
                          <a:latin typeface="微软雅黑" pitchFamily="34" charset="-122"/>
                          <a:ea typeface="微软雅黑" pitchFamily="34" charset="-122"/>
                          <a:cs typeface="+mn-cs"/>
                        </a:rPr>
                        <a:t>（设备管理） 子系统，销售模块的电子订单、生产模块的物料交接单，</a:t>
                      </a:r>
                      <a:r>
                        <a:rPr lang="en-US" altLang="zh-CN" sz="1400" kern="1200" dirty="0" smtClean="0">
                          <a:solidFill>
                            <a:schemeClr val="dk1"/>
                          </a:solidFill>
                          <a:latin typeface="微软雅黑" pitchFamily="34" charset="-122"/>
                          <a:ea typeface="微软雅黑" pitchFamily="34" charset="-122"/>
                          <a:cs typeface="+mn-cs"/>
                        </a:rPr>
                        <a:t>15</a:t>
                      </a:r>
                      <a:r>
                        <a:rPr lang="zh-CN" altLang="en-US" sz="1400" kern="1200" dirty="0" smtClean="0">
                          <a:solidFill>
                            <a:schemeClr val="dk1"/>
                          </a:solidFill>
                          <a:latin typeface="微软雅黑" pitchFamily="34" charset="-122"/>
                          <a:ea typeface="微软雅黑" pitchFamily="34" charset="-122"/>
                          <a:cs typeface="+mn-cs"/>
                        </a:rPr>
                        <a:t>张报表</a:t>
                      </a:r>
                      <a:endParaRPr lang="zh-CN" altLang="en-US"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altLang="zh-CN" sz="1400" kern="1200" dirty="0" smtClean="0">
                          <a:solidFill>
                            <a:schemeClr val="dk1"/>
                          </a:solidFill>
                          <a:latin typeface="微软雅黑" pitchFamily="34" charset="-122"/>
                          <a:ea typeface="微软雅黑" pitchFamily="34" charset="-122"/>
                          <a:cs typeface="+mn-cs"/>
                        </a:rPr>
                        <a:t>250</a:t>
                      </a:r>
                      <a:r>
                        <a:rPr lang="zh-CN" altLang="en-US" sz="1400" kern="1200" dirty="0" smtClean="0">
                          <a:solidFill>
                            <a:schemeClr val="dk1"/>
                          </a:solidFill>
                          <a:latin typeface="微软雅黑" pitchFamily="34" charset="-122"/>
                          <a:ea typeface="微软雅黑" pitchFamily="34" charset="-122"/>
                          <a:cs typeface="+mn-cs"/>
                        </a:rPr>
                        <a:t>人天</a:t>
                      </a:r>
                      <a:endParaRPr lang="en-US" altLang="zh-CN" sz="1400" kern="1200" dirty="0">
                        <a:solidFill>
                          <a:schemeClr val="dk1"/>
                        </a:solidFill>
                        <a:latin typeface="微软雅黑" pitchFamily="34" charset="-122"/>
                        <a:ea typeface="微软雅黑" pitchFamily="34" charset="-122"/>
                        <a:cs typeface="+mn-cs"/>
                      </a:endParaRPr>
                    </a:p>
                  </a:txBody>
                  <a:tcPr marL="9525" marR="9525"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1203598"/>
            <a:ext cx="18002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27" y="2931790"/>
            <a:ext cx="1687636" cy="485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2"/>
          <p:cNvSpPr>
            <a:spLocks noChangeArrowheads="1"/>
          </p:cNvSpPr>
          <p:nvPr/>
        </p:nvSpPr>
        <p:spPr bwMode="ltGray">
          <a:xfrm>
            <a:off x="251532" y="4227936"/>
            <a:ext cx="8626151" cy="792088"/>
          </a:xfrm>
          <a:prstGeom prst="roundRect">
            <a:avLst>
              <a:gd name="adj" fmla="val 10403"/>
            </a:avLst>
          </a:prstGeom>
          <a:solidFill>
            <a:srgbClr val="FFC000"/>
          </a:solidFill>
          <a:ln>
            <a:solidFill>
              <a:schemeClr val="bg1"/>
            </a:solidFill>
            <a:headEnd/>
            <a:tailEnd/>
          </a:ln>
          <a:effectLst/>
        </p:spPr>
        <p:style>
          <a:lnRef idx="1">
            <a:schemeClr val="accent5"/>
          </a:lnRef>
          <a:fillRef idx="2">
            <a:schemeClr val="accent5"/>
          </a:fillRef>
          <a:effectRef idx="1">
            <a:schemeClr val="accent5"/>
          </a:effectRef>
          <a:fontRef idx="minor">
            <a:schemeClr val="dk1"/>
          </a:fontRef>
        </p:style>
        <p:txBody>
          <a:bodyPr lIns="91416" tIns="45708" rIns="91416" bIns="45708" anchor="ctr"/>
          <a:lstStyle/>
          <a:p>
            <a:pPr algn="ctr" eaLnBrk="0" hangingPunct="0">
              <a:spcBef>
                <a:spcPct val="20000"/>
              </a:spcBef>
              <a:buClr>
                <a:srgbClr val="E1B40C"/>
              </a:buClr>
              <a:buSzPct val="80000"/>
              <a:defRPr/>
            </a:pPr>
            <a:r>
              <a:rPr lang="zh-CN" altLang="en-US" sz="2800" dirty="0">
                <a:solidFill>
                  <a:prstClr val="black"/>
                </a:solidFill>
                <a:latin typeface="微软雅黑" pitchFamily="34" charset="-122"/>
                <a:cs typeface="Arial" pitchFamily="34" charset="0"/>
              </a:rPr>
              <a:t>投入成本仅为传统方式下</a:t>
            </a:r>
            <a:r>
              <a:rPr lang="en-US" altLang="zh-CN" sz="2800" dirty="0">
                <a:solidFill>
                  <a:prstClr val="black"/>
                </a:solidFill>
                <a:latin typeface="微软雅黑" pitchFamily="34" charset="-122"/>
                <a:cs typeface="Arial" pitchFamily="34" charset="0"/>
              </a:rPr>
              <a:t>20-30%</a:t>
            </a:r>
            <a:r>
              <a:rPr lang="zh-CN" altLang="en-US" sz="2800" dirty="0">
                <a:solidFill>
                  <a:prstClr val="black"/>
                </a:solidFill>
                <a:latin typeface="微软雅黑" pitchFamily="34" charset="-122"/>
                <a:cs typeface="Arial" pitchFamily="34" charset="0"/>
              </a:rPr>
              <a:t>左右</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655" y="3507855"/>
            <a:ext cx="1687636" cy="523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9275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东药全面预算管理体系</a:t>
            </a:r>
            <a:endParaRPr lang="zh-CN" altLang="en-US"/>
          </a:p>
        </p:txBody>
      </p:sp>
      <p:sp>
        <p:nvSpPr>
          <p:cNvPr id="7" name="矩形 6"/>
          <p:cNvSpPr/>
          <p:nvPr/>
        </p:nvSpPr>
        <p:spPr>
          <a:xfrm>
            <a:off x="153789" y="2721106"/>
            <a:ext cx="8823989" cy="1074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anchor="ctr"/>
          <a:lstStyle/>
          <a:p>
            <a:pPr>
              <a:defRPr/>
            </a:pPr>
            <a:r>
              <a:rPr lang="zh-CN" altLang="en-US" b="1" smtClean="0">
                <a:solidFill>
                  <a:prstClr val="white"/>
                </a:solidFill>
                <a:latin typeface="微软雅黑" pitchFamily="34" charset="-122"/>
              </a:rPr>
              <a:t>基于金蝶云星空</a:t>
            </a:r>
            <a:r>
              <a:rPr lang="en-US" altLang="zh-CN" b="1" smtClean="0">
                <a:solidFill>
                  <a:prstClr val="white"/>
                </a:solidFill>
                <a:latin typeface="微软雅黑" pitchFamily="34" charset="-122"/>
              </a:rPr>
              <a:t> BOS</a:t>
            </a:r>
            <a:r>
              <a:rPr lang="zh-CN" altLang="en-US" b="1" smtClean="0">
                <a:solidFill>
                  <a:prstClr val="white"/>
                </a:solidFill>
                <a:latin typeface="微软雅黑" pitchFamily="34" charset="-122"/>
              </a:rPr>
              <a:t>平台搭建企业</a:t>
            </a:r>
            <a:r>
              <a:rPr lang="zh-CN" altLang="en-US" sz="2400" b="1">
                <a:solidFill>
                  <a:prstClr val="white"/>
                </a:solidFill>
                <a:latin typeface="微软雅黑" pitchFamily="34" charset="-122"/>
              </a:rPr>
              <a:t>全面预算管理体系</a:t>
            </a:r>
            <a:r>
              <a:rPr lang="zh-CN" altLang="en-US" b="1" smtClean="0">
                <a:solidFill>
                  <a:prstClr val="white"/>
                </a:solidFill>
                <a:latin typeface="微软雅黑" pitchFamily="34" charset="-122"/>
              </a:rPr>
              <a:t>，成功将业务处理平台升级为价值管理平台，通过对企业的过程性配置，有效提</a:t>
            </a:r>
            <a:r>
              <a:rPr lang="zh-CN" altLang="en-US" b="1">
                <a:solidFill>
                  <a:prstClr val="white"/>
                </a:solidFill>
                <a:latin typeface="微软雅黑" pitchFamily="34" charset="-122"/>
              </a:rPr>
              <a:t>高</a:t>
            </a:r>
            <a:r>
              <a:rPr lang="zh-CN" altLang="en-US" b="1" smtClean="0">
                <a:solidFill>
                  <a:prstClr val="white"/>
                </a:solidFill>
                <a:latin typeface="微软雅黑" pitchFamily="34" charset="-122"/>
              </a:rPr>
              <a:t>资源利用率。</a:t>
            </a:r>
            <a:endParaRPr lang="zh-CN" altLang="en-US" b="1" dirty="0">
              <a:solidFill>
                <a:prstClr val="white"/>
              </a:solidFill>
              <a:latin typeface="微软雅黑" pitchFamily="34"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8" y="704840"/>
            <a:ext cx="6421990" cy="2010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748680"/>
            <a:ext cx="23431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153788" y="3910569"/>
            <a:ext cx="8823989" cy="10374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anchor="ctr"/>
          <a:lstStyle/>
          <a:p>
            <a:pPr>
              <a:defRPr/>
            </a:pPr>
            <a:r>
              <a:rPr lang="zh-CN" altLang="en-US" b="1">
                <a:solidFill>
                  <a:prstClr val="white"/>
                </a:solidFill>
                <a:latin typeface="微软雅黑" pitchFamily="34" charset="-122"/>
              </a:rPr>
              <a:t>分为</a:t>
            </a:r>
            <a:r>
              <a:rPr lang="zh-CN" altLang="en-US" b="1" smtClean="0">
                <a:solidFill>
                  <a:prstClr val="white"/>
                </a:solidFill>
                <a:latin typeface="微软雅黑" pitchFamily="34" charset="-122"/>
              </a:rPr>
              <a:t>业务预算、费用预算、资金预算三大业务，实现对物流、资金流、信息流以及实际业务的全面管控。涉及二次开发</a:t>
            </a:r>
            <a:r>
              <a:rPr lang="en-US" altLang="zh-CN" b="1" smtClean="0">
                <a:solidFill>
                  <a:prstClr val="white"/>
                </a:solidFill>
                <a:latin typeface="微软雅黑" pitchFamily="34" charset="-122"/>
              </a:rPr>
              <a:t>35</a:t>
            </a:r>
            <a:r>
              <a:rPr lang="zh-CN" altLang="en-US" b="1" smtClean="0">
                <a:solidFill>
                  <a:prstClr val="white"/>
                </a:solidFill>
                <a:latin typeface="微软雅黑" pitchFamily="34" charset="-122"/>
              </a:rPr>
              <a:t>张单据</a:t>
            </a:r>
            <a:r>
              <a:rPr lang="en-US" altLang="zh-CN" b="1" smtClean="0">
                <a:solidFill>
                  <a:prstClr val="white"/>
                </a:solidFill>
                <a:latin typeface="微软雅黑" pitchFamily="34" charset="-122"/>
              </a:rPr>
              <a:t>+9</a:t>
            </a:r>
            <a:r>
              <a:rPr lang="zh-CN" altLang="en-US" b="1" smtClean="0">
                <a:solidFill>
                  <a:prstClr val="white"/>
                </a:solidFill>
                <a:latin typeface="微软雅黑" pitchFamily="34" charset="-122"/>
              </a:rPr>
              <a:t>张报表。</a:t>
            </a:r>
            <a:endParaRPr lang="zh-CN" altLang="en-US" b="1" dirty="0">
              <a:solidFill>
                <a:prstClr val="white"/>
              </a:solidFill>
              <a:latin typeface="微软雅黑" pitchFamily="34" charset="-122"/>
            </a:endParaRPr>
          </a:p>
        </p:txBody>
      </p:sp>
      <p:sp>
        <p:nvSpPr>
          <p:cNvPr id="8" name="椭圆 7"/>
          <p:cNvSpPr/>
          <p:nvPr/>
        </p:nvSpPr>
        <p:spPr>
          <a:xfrm>
            <a:off x="6726070" y="627536"/>
            <a:ext cx="1288143" cy="1288143"/>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r>
              <a:rPr lang="zh-CN" altLang="en-US" b="1" smtClean="0">
                <a:solidFill>
                  <a:prstClr val="white"/>
                </a:solidFill>
                <a:latin typeface="微软雅黑" pitchFamily="34" charset="-122"/>
              </a:rPr>
              <a:t>开发</a:t>
            </a:r>
            <a:endParaRPr lang="en-US" altLang="zh-CN" b="1" smtClean="0">
              <a:solidFill>
                <a:prstClr val="white"/>
              </a:solidFill>
              <a:latin typeface="微软雅黑" pitchFamily="34" charset="-122"/>
            </a:endParaRPr>
          </a:p>
          <a:p>
            <a:pPr algn="ctr"/>
            <a:r>
              <a:rPr lang="en-US" altLang="zh-CN" sz="3200" b="1">
                <a:solidFill>
                  <a:prstClr val="white"/>
                </a:solidFill>
                <a:latin typeface="微软雅黑" pitchFamily="34" charset="-122"/>
              </a:rPr>
              <a:t>6</a:t>
            </a:r>
            <a:endParaRPr lang="zh-CN" altLang="en-US" sz="3200" b="1">
              <a:solidFill>
                <a:prstClr val="white"/>
              </a:solidFill>
              <a:latin typeface="微软雅黑" pitchFamily="34" charset="-122"/>
            </a:endParaRPr>
          </a:p>
        </p:txBody>
      </p:sp>
      <p:sp>
        <p:nvSpPr>
          <p:cNvPr id="9" name="椭圆 8"/>
          <p:cNvSpPr/>
          <p:nvPr/>
        </p:nvSpPr>
        <p:spPr>
          <a:xfrm>
            <a:off x="8014212" y="1271605"/>
            <a:ext cx="1082040" cy="1082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r>
              <a:rPr lang="en-US" altLang="zh-CN" sz="3200" b="1">
                <a:solidFill>
                  <a:prstClr val="white"/>
                </a:solidFill>
                <a:latin typeface="微软雅黑" pitchFamily="34" charset="-122"/>
              </a:rPr>
              <a:t>9</a:t>
            </a:r>
          </a:p>
          <a:p>
            <a:pPr algn="ctr"/>
            <a:r>
              <a:rPr lang="zh-CN" altLang="en-US" b="1">
                <a:solidFill>
                  <a:prstClr val="white"/>
                </a:solidFill>
                <a:latin typeface="微软雅黑" pitchFamily="34" charset="-122"/>
              </a:rPr>
              <a:t>周</a:t>
            </a:r>
          </a:p>
        </p:txBody>
      </p:sp>
    </p:spTree>
    <p:extLst>
      <p:ext uri="{BB962C8B-B14F-4D97-AF65-F5344CB8AC3E}">
        <p14:creationId xmlns:p14="http://schemas.microsoft.com/office/powerpoint/2010/main" val="580885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80">
                                          <p:stCondLst>
                                            <p:cond delay="0"/>
                                          </p:stCondLst>
                                        </p:cTn>
                                        <p:tgtEl>
                                          <p:spTgt spid="8"/>
                                        </p:tgtEl>
                                      </p:cBhvr>
                                    </p:animEffect>
                                    <p:anim calcmode="lin" valueType="num">
                                      <p:cBhvr>
                                        <p:cTn id="1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9" dur="26">
                                          <p:stCondLst>
                                            <p:cond delay="650"/>
                                          </p:stCondLst>
                                        </p:cTn>
                                        <p:tgtEl>
                                          <p:spTgt spid="8"/>
                                        </p:tgtEl>
                                      </p:cBhvr>
                                      <p:to x="100000" y="60000"/>
                                    </p:animScale>
                                    <p:animScale>
                                      <p:cBhvr>
                                        <p:cTn id="20" dur="166" decel="50000">
                                          <p:stCondLst>
                                            <p:cond delay="676"/>
                                          </p:stCondLst>
                                        </p:cTn>
                                        <p:tgtEl>
                                          <p:spTgt spid="8"/>
                                        </p:tgtEl>
                                      </p:cBhvr>
                                      <p:to x="100000" y="100000"/>
                                    </p:animScale>
                                    <p:animScale>
                                      <p:cBhvr>
                                        <p:cTn id="21" dur="26">
                                          <p:stCondLst>
                                            <p:cond delay="1312"/>
                                          </p:stCondLst>
                                        </p:cTn>
                                        <p:tgtEl>
                                          <p:spTgt spid="8"/>
                                        </p:tgtEl>
                                      </p:cBhvr>
                                      <p:to x="100000" y="80000"/>
                                    </p:animScale>
                                    <p:animScale>
                                      <p:cBhvr>
                                        <p:cTn id="22" dur="166" decel="50000">
                                          <p:stCondLst>
                                            <p:cond delay="1338"/>
                                          </p:stCondLst>
                                        </p:cTn>
                                        <p:tgtEl>
                                          <p:spTgt spid="8"/>
                                        </p:tgtEl>
                                      </p:cBhvr>
                                      <p:to x="100000" y="100000"/>
                                    </p:animScale>
                                    <p:animScale>
                                      <p:cBhvr>
                                        <p:cTn id="23" dur="26">
                                          <p:stCondLst>
                                            <p:cond delay="1642"/>
                                          </p:stCondLst>
                                        </p:cTn>
                                        <p:tgtEl>
                                          <p:spTgt spid="8"/>
                                        </p:tgtEl>
                                      </p:cBhvr>
                                      <p:to x="100000" y="90000"/>
                                    </p:animScale>
                                    <p:animScale>
                                      <p:cBhvr>
                                        <p:cTn id="24" dur="166" decel="50000">
                                          <p:stCondLst>
                                            <p:cond delay="1668"/>
                                          </p:stCondLst>
                                        </p:cTn>
                                        <p:tgtEl>
                                          <p:spTgt spid="8"/>
                                        </p:tgtEl>
                                      </p:cBhvr>
                                      <p:to x="100000" y="100000"/>
                                    </p:animScale>
                                    <p:animScale>
                                      <p:cBhvr>
                                        <p:cTn id="25" dur="26">
                                          <p:stCondLst>
                                            <p:cond delay="1808"/>
                                          </p:stCondLst>
                                        </p:cTn>
                                        <p:tgtEl>
                                          <p:spTgt spid="8"/>
                                        </p:tgtEl>
                                      </p:cBhvr>
                                      <p:to x="100000" y="95000"/>
                                    </p:animScale>
                                    <p:animScale>
                                      <p:cBhvr>
                                        <p:cTn id="26" dur="166" decel="50000">
                                          <p:stCondLst>
                                            <p:cond delay="1834"/>
                                          </p:stCondLst>
                                        </p:cTn>
                                        <p:tgtEl>
                                          <p:spTgt spid="8"/>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80">
                                          <p:stCondLst>
                                            <p:cond delay="0"/>
                                          </p:stCondLst>
                                        </p:cTn>
                                        <p:tgtEl>
                                          <p:spTgt spid="9"/>
                                        </p:tgtEl>
                                      </p:cBhvr>
                                    </p:animEffect>
                                    <p:anim calcmode="lin" valueType="num">
                                      <p:cBhvr>
                                        <p:cTn id="3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5" dur="26">
                                          <p:stCondLst>
                                            <p:cond delay="650"/>
                                          </p:stCondLst>
                                        </p:cTn>
                                        <p:tgtEl>
                                          <p:spTgt spid="9"/>
                                        </p:tgtEl>
                                      </p:cBhvr>
                                      <p:to x="100000" y="60000"/>
                                    </p:animScale>
                                    <p:animScale>
                                      <p:cBhvr>
                                        <p:cTn id="36" dur="166" decel="50000">
                                          <p:stCondLst>
                                            <p:cond delay="676"/>
                                          </p:stCondLst>
                                        </p:cTn>
                                        <p:tgtEl>
                                          <p:spTgt spid="9"/>
                                        </p:tgtEl>
                                      </p:cBhvr>
                                      <p:to x="100000" y="100000"/>
                                    </p:animScale>
                                    <p:animScale>
                                      <p:cBhvr>
                                        <p:cTn id="37" dur="26">
                                          <p:stCondLst>
                                            <p:cond delay="1312"/>
                                          </p:stCondLst>
                                        </p:cTn>
                                        <p:tgtEl>
                                          <p:spTgt spid="9"/>
                                        </p:tgtEl>
                                      </p:cBhvr>
                                      <p:to x="100000" y="80000"/>
                                    </p:animScale>
                                    <p:animScale>
                                      <p:cBhvr>
                                        <p:cTn id="38" dur="166" decel="50000">
                                          <p:stCondLst>
                                            <p:cond delay="1338"/>
                                          </p:stCondLst>
                                        </p:cTn>
                                        <p:tgtEl>
                                          <p:spTgt spid="9"/>
                                        </p:tgtEl>
                                      </p:cBhvr>
                                      <p:to x="100000" y="100000"/>
                                    </p:animScale>
                                    <p:animScale>
                                      <p:cBhvr>
                                        <p:cTn id="39" dur="26">
                                          <p:stCondLst>
                                            <p:cond delay="1642"/>
                                          </p:stCondLst>
                                        </p:cTn>
                                        <p:tgtEl>
                                          <p:spTgt spid="9"/>
                                        </p:tgtEl>
                                      </p:cBhvr>
                                      <p:to x="100000" y="90000"/>
                                    </p:animScale>
                                    <p:animScale>
                                      <p:cBhvr>
                                        <p:cTn id="40" dur="166" decel="50000">
                                          <p:stCondLst>
                                            <p:cond delay="1668"/>
                                          </p:stCondLst>
                                        </p:cTn>
                                        <p:tgtEl>
                                          <p:spTgt spid="9"/>
                                        </p:tgtEl>
                                      </p:cBhvr>
                                      <p:to x="100000" y="100000"/>
                                    </p:animScale>
                                    <p:animScale>
                                      <p:cBhvr>
                                        <p:cTn id="41" dur="26">
                                          <p:stCondLst>
                                            <p:cond delay="1808"/>
                                          </p:stCondLst>
                                        </p:cTn>
                                        <p:tgtEl>
                                          <p:spTgt spid="9"/>
                                        </p:tgtEl>
                                      </p:cBhvr>
                                      <p:to x="100000" y="95000"/>
                                    </p:animScale>
                                    <p:animScale>
                                      <p:cBhvr>
                                        <p:cTn id="4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东药预算项目</a:t>
            </a:r>
            <a:endParaRPr lang="zh-CN" altLang="en-US"/>
          </a:p>
        </p:txBody>
      </p:sp>
      <p:pic>
        <p:nvPicPr>
          <p:cNvPr id="4" name="图片 3" descr="C:\Users\wedison\AppData\Roaming\Tencent\Users\121979666\QQ\WinTemp\RichOle\2(2D{{C{$FOI55R~9A}PC3D.jpg"/>
          <p:cNvPicPr/>
          <p:nvPr/>
        </p:nvPicPr>
        <p:blipFill>
          <a:blip r:embed="rId3">
            <a:extLst>
              <a:ext uri="{28A0092B-C50C-407E-A947-70E740481C1C}">
                <a14:useLocalDpi xmlns:a14="http://schemas.microsoft.com/office/drawing/2010/main" val="0"/>
              </a:ext>
            </a:extLst>
          </a:blip>
          <a:srcRect/>
          <a:stretch>
            <a:fillRect/>
          </a:stretch>
        </p:blipFill>
        <p:spPr bwMode="auto">
          <a:xfrm>
            <a:off x="35498" y="524222"/>
            <a:ext cx="5667375" cy="4495800"/>
          </a:xfrm>
          <a:prstGeom prst="rect">
            <a:avLst/>
          </a:prstGeom>
          <a:noFill/>
          <a:ln>
            <a:noFill/>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0895" y="567655"/>
            <a:ext cx="552938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88" y="552801"/>
            <a:ext cx="6153695" cy="4435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195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1000"/>
                                        <p:tgtEl>
                                          <p:spTgt spid="3075"/>
                                        </p:tgtEl>
                                      </p:cBhvr>
                                    </p:animEffect>
                                    <p:anim calcmode="lin" valueType="num">
                                      <p:cBhvr>
                                        <p:cTn id="14" dur="1000" fill="hold"/>
                                        <p:tgtEl>
                                          <p:spTgt spid="3075"/>
                                        </p:tgtEl>
                                        <p:attrNameLst>
                                          <p:attrName>ppt_x</p:attrName>
                                        </p:attrNameLst>
                                      </p:cBhvr>
                                      <p:tavLst>
                                        <p:tav tm="0">
                                          <p:val>
                                            <p:strVal val="#ppt_x"/>
                                          </p:val>
                                        </p:tav>
                                        <p:tav tm="100000">
                                          <p:val>
                                            <p:strVal val="#ppt_x"/>
                                          </p:val>
                                        </p:tav>
                                      </p:tavLst>
                                    </p:anim>
                                    <p:anim calcmode="lin" valueType="num">
                                      <p:cBhvr>
                                        <p:cTn id="15"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青岛海信</a:t>
            </a:r>
            <a:r>
              <a:rPr lang="zh-CN" altLang="en-US" smtClean="0"/>
              <a:t>网络</a:t>
            </a:r>
            <a:r>
              <a:rPr lang="en-US" altLang="zh-CN" smtClean="0"/>
              <a:t>—</a:t>
            </a:r>
            <a:r>
              <a:rPr lang="zh-CN" altLang="en-US" smtClean="0"/>
              <a:t>项目管理案例</a:t>
            </a:r>
            <a:endParaRPr lang="zh-CN" altLang="en-US"/>
          </a:p>
        </p:txBody>
      </p:sp>
      <p:sp>
        <p:nvSpPr>
          <p:cNvPr id="4" name="内容占位符 1"/>
          <p:cNvSpPr>
            <a:spLocks noGrp="1"/>
          </p:cNvSpPr>
          <p:nvPr>
            <p:ph idx="4294967295"/>
          </p:nvPr>
        </p:nvSpPr>
        <p:spPr>
          <a:xfrm>
            <a:off x="12" y="627063"/>
            <a:ext cx="3482975" cy="4457700"/>
          </a:xfrm>
        </p:spPr>
        <p:txBody>
          <a:bodyPr>
            <a:normAutofit/>
          </a:bodyPr>
          <a:lstStyle/>
          <a:p>
            <a:r>
              <a:rPr lang="en-US" altLang="zh-CN" sz="1400" dirty="0"/>
              <a:t>     </a:t>
            </a:r>
            <a:r>
              <a:rPr lang="zh-CN" altLang="zh-CN" sz="1400" dirty="0"/>
              <a:t>青岛海信网络科技股份有限公司成立于</a:t>
            </a:r>
            <a:r>
              <a:rPr lang="en-US" altLang="zh-CN" sz="1400" dirty="0"/>
              <a:t>1998</a:t>
            </a:r>
            <a:r>
              <a:rPr lang="zh-CN" altLang="zh-CN" sz="1400" dirty="0"/>
              <a:t>年</a:t>
            </a:r>
            <a:r>
              <a:rPr lang="en-US" altLang="zh-CN" sz="1400" dirty="0"/>
              <a:t>10</a:t>
            </a:r>
            <a:r>
              <a:rPr lang="zh-CN" altLang="zh-CN" sz="1400" dirty="0"/>
              <a:t>月，是海信集团发展战略中信息板块的核心力量。公司秉承海信集团“高科技、高质量、高水平服务、创国际名牌”的发展战略，围绕城市交通管理、智慧城市、交通运输管理、轨道交通管理、运维服务管理等产业方向，立足自主研发，专业从事</a:t>
            </a:r>
            <a:r>
              <a:rPr lang="zh-CN" altLang="zh-CN" sz="1400" b="1" dirty="0">
                <a:solidFill>
                  <a:srgbClr val="FF0000"/>
                </a:solidFill>
              </a:rPr>
              <a:t>智能交通领域</a:t>
            </a:r>
            <a:r>
              <a:rPr lang="zh-CN" altLang="zh-CN" sz="1400" dirty="0"/>
              <a:t>核心技术研究，研发具有自主知识产权的智能交通系统系列产品。</a:t>
            </a:r>
            <a:r>
              <a:rPr lang="en-US" altLang="zh-CN" sz="1400" dirty="0"/>
              <a:t> </a:t>
            </a:r>
            <a:endParaRPr lang="zh-CN" altLang="zh-CN" sz="1400" dirty="0"/>
          </a:p>
          <a:p>
            <a:r>
              <a:rPr lang="en-US" altLang="zh-CN" sz="1400" dirty="0"/>
              <a:t>     </a:t>
            </a:r>
            <a:r>
              <a:rPr lang="zh-CN" altLang="zh-CN" sz="1400" dirty="0"/>
              <a:t>海信网络科技作为国家规划布局内重点软件企业，是中国智能交通协会常务理事单位、交通标准化理事会常务理事单位。主持参与</a:t>
            </a:r>
            <a:r>
              <a:rPr lang="en-US" altLang="zh-CN" sz="1400" dirty="0"/>
              <a:t>19</a:t>
            </a:r>
            <a:r>
              <a:rPr lang="zh-CN" altLang="zh-CN" sz="1400" dirty="0"/>
              <a:t>项交通领域国家、行业标准的制定（</a:t>
            </a:r>
            <a:r>
              <a:rPr lang="en-US" altLang="zh-CN" sz="1400" dirty="0"/>
              <a:t>17</a:t>
            </a:r>
            <a:r>
              <a:rPr lang="zh-CN" altLang="zh-CN" sz="1400" dirty="0"/>
              <a:t>项国家标准，</a:t>
            </a:r>
            <a:r>
              <a:rPr lang="en-US" altLang="zh-CN" sz="1400" dirty="0"/>
              <a:t>2</a:t>
            </a:r>
            <a:r>
              <a:rPr lang="zh-CN" altLang="zh-CN" sz="1400" dirty="0"/>
              <a:t>项行业标准）。承担了国家科技部、发改委、工信部等</a:t>
            </a:r>
            <a:r>
              <a:rPr lang="en-US" altLang="zh-CN" sz="1400" dirty="0"/>
              <a:t>26</a:t>
            </a:r>
            <a:r>
              <a:rPr lang="zh-CN" altLang="zh-CN" sz="1400" dirty="0"/>
              <a:t>项国家科技攻关与新技术产业化项目。申请了</a:t>
            </a:r>
            <a:r>
              <a:rPr lang="en-US" altLang="zh-CN" sz="1400" dirty="0"/>
              <a:t>447</a:t>
            </a:r>
            <a:r>
              <a:rPr lang="zh-CN" altLang="zh-CN" sz="1400" dirty="0"/>
              <a:t>项专利和软件著作权，其中发明专利</a:t>
            </a:r>
            <a:r>
              <a:rPr lang="en-US" altLang="zh-CN" sz="1400" dirty="0"/>
              <a:t>133</a:t>
            </a:r>
            <a:r>
              <a:rPr lang="zh-CN" altLang="zh-CN" sz="1400" dirty="0"/>
              <a:t>项，是国内智能交通领域申报专利和软件著作权数量最多的企业。</a:t>
            </a:r>
          </a:p>
          <a:p>
            <a:endParaRPr lang="zh-CN" altLang="en-US" sz="1400" dirty="0"/>
          </a:p>
        </p:txBody>
      </p:sp>
      <p:pic>
        <p:nvPicPr>
          <p:cNvPr id="5" name="图片 4" descr="E:\2016年项目支持\案例包装\青岛海信科技\海信样板客户包装\海信&amp;金蝶00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7034" y="627534"/>
            <a:ext cx="5103440" cy="3110086"/>
          </a:xfrm>
          <a:prstGeom prst="rect">
            <a:avLst/>
          </a:prstGeom>
          <a:noFill/>
          <a:ln>
            <a:noFill/>
          </a:ln>
        </p:spPr>
      </p:pic>
      <p:pic>
        <p:nvPicPr>
          <p:cNvPr id="6" name="图片 5" descr="C:\Users\Administrator\Downloads\海信0.jpg"/>
          <p:cNvPicPr/>
          <p:nvPr/>
        </p:nvPicPr>
        <p:blipFill>
          <a:blip r:embed="rId3">
            <a:extLst>
              <a:ext uri="{28A0092B-C50C-407E-A947-70E740481C1C}">
                <a14:useLocalDpi xmlns:a14="http://schemas.microsoft.com/office/drawing/2010/main" val="0"/>
              </a:ext>
            </a:extLst>
          </a:blip>
          <a:srcRect/>
          <a:stretch>
            <a:fillRect/>
          </a:stretch>
        </p:blipFill>
        <p:spPr bwMode="auto">
          <a:xfrm>
            <a:off x="3717034" y="3867894"/>
            <a:ext cx="5103440" cy="1008112"/>
          </a:xfrm>
          <a:prstGeom prst="rect">
            <a:avLst/>
          </a:prstGeom>
          <a:noFill/>
          <a:ln>
            <a:noFill/>
          </a:ln>
        </p:spPr>
      </p:pic>
    </p:spTree>
    <p:extLst>
      <p:ext uri="{BB962C8B-B14F-4D97-AF65-F5344CB8AC3E}">
        <p14:creationId xmlns:p14="http://schemas.microsoft.com/office/powerpoint/2010/main" val="4263875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青岛海信网络</a:t>
            </a:r>
            <a:r>
              <a:rPr lang="en-US" altLang="zh-CN"/>
              <a:t>—</a:t>
            </a:r>
            <a:r>
              <a:rPr lang="zh-CN" altLang="en-US"/>
              <a:t>项目管理案例</a:t>
            </a:r>
          </a:p>
        </p:txBody>
      </p:sp>
      <p:pic>
        <p:nvPicPr>
          <p:cNvPr id="4" name="图片 3"/>
          <p:cNvPicPr/>
          <p:nvPr/>
        </p:nvPicPr>
        <p:blipFill>
          <a:blip r:embed="rId3"/>
          <a:stretch>
            <a:fillRect/>
          </a:stretch>
        </p:blipFill>
        <p:spPr>
          <a:xfrm>
            <a:off x="35496" y="555530"/>
            <a:ext cx="7444122" cy="4602163"/>
          </a:xfrm>
          <a:prstGeom prst="rect">
            <a:avLst/>
          </a:prstGeom>
        </p:spPr>
      </p:pic>
      <p:pic>
        <p:nvPicPr>
          <p:cNvPr id="5" name="图片 4"/>
          <p:cNvPicPr/>
          <p:nvPr/>
        </p:nvPicPr>
        <p:blipFill>
          <a:blip r:embed="rId4"/>
          <a:stretch>
            <a:fillRect/>
          </a:stretch>
        </p:blipFill>
        <p:spPr>
          <a:xfrm>
            <a:off x="827584" y="549300"/>
            <a:ext cx="7416824" cy="4608390"/>
          </a:xfrm>
          <a:prstGeom prst="rect">
            <a:avLst/>
          </a:prstGeom>
        </p:spPr>
      </p:pic>
      <p:pic>
        <p:nvPicPr>
          <p:cNvPr id="6" name="图片 5"/>
          <p:cNvPicPr/>
          <p:nvPr/>
        </p:nvPicPr>
        <p:blipFill>
          <a:blip r:embed="rId5"/>
          <a:stretch>
            <a:fillRect/>
          </a:stretch>
        </p:blipFill>
        <p:spPr>
          <a:xfrm>
            <a:off x="1907706" y="555529"/>
            <a:ext cx="7056784" cy="4587974"/>
          </a:xfrm>
          <a:prstGeom prst="rect">
            <a:avLst/>
          </a:prstGeom>
        </p:spPr>
      </p:pic>
      <p:pic>
        <p:nvPicPr>
          <p:cNvPr id="7" name="图片 6" descr="D:\公司文件\软件著作\项目管理知识\项目管理截图\cloud标识截图\1.最初版设备清单.png"/>
          <p:cNvPicPr/>
          <p:nvPr/>
        </p:nvPicPr>
        <p:blipFill rotWithShape="1">
          <a:blip r:embed="rId6"/>
          <a:srcRect t="6784"/>
          <a:stretch/>
        </p:blipFill>
        <p:spPr bwMode="auto">
          <a:xfrm>
            <a:off x="111683" y="555527"/>
            <a:ext cx="8780809" cy="4276725"/>
          </a:xfrm>
          <a:prstGeom prst="rect">
            <a:avLst/>
          </a:prstGeom>
          <a:noFill/>
          <a:ln>
            <a:solidFill>
              <a:schemeClr val="accent1"/>
            </a:solidFill>
          </a:ln>
        </p:spPr>
      </p:pic>
      <p:pic>
        <p:nvPicPr>
          <p:cNvPr id="8" name="图片 7" descr="D:\公司文件\软件著作\项目管理知识\项目管理截图\cloud标识截图\19.项目里程碑考核.png"/>
          <p:cNvPicPr/>
          <p:nvPr/>
        </p:nvPicPr>
        <p:blipFill rotWithShape="1">
          <a:blip r:embed="rId7"/>
          <a:srcRect t="6784"/>
          <a:stretch/>
        </p:blipFill>
        <p:spPr bwMode="auto">
          <a:xfrm>
            <a:off x="-65564" y="555528"/>
            <a:ext cx="9135279" cy="4276726"/>
          </a:xfrm>
          <a:prstGeom prst="rect">
            <a:avLst/>
          </a:prstGeom>
          <a:noFill/>
          <a:ln>
            <a:solidFill>
              <a:schemeClr val="accent1"/>
            </a:solidFill>
          </a:ln>
        </p:spPr>
      </p:pic>
      <p:sp>
        <p:nvSpPr>
          <p:cNvPr id="9" name="矩形 8"/>
          <p:cNvSpPr/>
          <p:nvPr/>
        </p:nvSpPr>
        <p:spPr>
          <a:xfrm>
            <a:off x="467544" y="4443958"/>
            <a:ext cx="7543800" cy="699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anchor="ctr"/>
          <a:lstStyle/>
          <a:p>
            <a:pPr>
              <a:buFont typeface="Wingdings" pitchFamily="2" charset="2"/>
              <a:buChar char="l"/>
              <a:defRPr/>
            </a:pPr>
            <a:r>
              <a:rPr lang="zh-CN" altLang="en-US" sz="1600" b="1">
                <a:solidFill>
                  <a:prstClr val="white"/>
                </a:solidFill>
                <a:latin typeface="微软雅黑" pitchFamily="34" charset="-122"/>
              </a:rPr>
              <a:t>高效定制：项目管理系统</a:t>
            </a:r>
            <a:r>
              <a:rPr lang="en-US" altLang="zh-CN" sz="1600" b="1">
                <a:solidFill>
                  <a:prstClr val="white"/>
                </a:solidFill>
                <a:latin typeface="微软雅黑" pitchFamily="34" charset="-122"/>
              </a:rPr>
              <a:t>=</a:t>
            </a:r>
            <a:r>
              <a:rPr lang="zh-CN" altLang="en-US" sz="1600" b="1">
                <a:solidFill>
                  <a:prstClr val="white"/>
                </a:solidFill>
                <a:latin typeface="微软雅黑" pitchFamily="34" charset="-122"/>
              </a:rPr>
              <a:t>基础资料</a:t>
            </a:r>
            <a:r>
              <a:rPr lang="en-US" altLang="zh-CN" sz="1600" b="1">
                <a:solidFill>
                  <a:prstClr val="white"/>
                </a:solidFill>
                <a:latin typeface="微软雅黑" pitchFamily="34" charset="-122"/>
              </a:rPr>
              <a:t>34</a:t>
            </a:r>
            <a:r>
              <a:rPr lang="zh-CN" altLang="en-US" sz="1600" b="1">
                <a:solidFill>
                  <a:prstClr val="white"/>
                </a:solidFill>
                <a:latin typeface="微软雅黑" pitchFamily="34" charset="-122"/>
              </a:rPr>
              <a:t>张</a:t>
            </a:r>
            <a:r>
              <a:rPr lang="en-US" altLang="zh-CN" sz="1600" b="1">
                <a:solidFill>
                  <a:prstClr val="white"/>
                </a:solidFill>
                <a:latin typeface="微软雅黑" pitchFamily="34" charset="-122"/>
              </a:rPr>
              <a:t>+</a:t>
            </a:r>
            <a:r>
              <a:rPr lang="zh-CN" altLang="en-US" sz="1600" b="1">
                <a:solidFill>
                  <a:prstClr val="white"/>
                </a:solidFill>
                <a:latin typeface="微软雅黑" pitchFamily="34" charset="-122"/>
              </a:rPr>
              <a:t>单据</a:t>
            </a:r>
            <a:r>
              <a:rPr lang="en-US" altLang="zh-CN" sz="1600" b="1">
                <a:solidFill>
                  <a:prstClr val="white"/>
                </a:solidFill>
                <a:latin typeface="微软雅黑" pitchFamily="34" charset="-122"/>
              </a:rPr>
              <a:t>77</a:t>
            </a:r>
            <a:r>
              <a:rPr lang="zh-CN" altLang="en-US" sz="1600" b="1">
                <a:solidFill>
                  <a:prstClr val="white"/>
                </a:solidFill>
                <a:latin typeface="微软雅黑" pitchFamily="34" charset="-122"/>
              </a:rPr>
              <a:t>张</a:t>
            </a:r>
            <a:r>
              <a:rPr lang="en-US" altLang="zh-CN" sz="1600" b="1">
                <a:solidFill>
                  <a:prstClr val="white"/>
                </a:solidFill>
                <a:latin typeface="微软雅黑" pitchFamily="34" charset="-122"/>
              </a:rPr>
              <a:t>+</a:t>
            </a:r>
            <a:r>
              <a:rPr lang="zh-CN" altLang="en-US" sz="1600" b="1">
                <a:solidFill>
                  <a:prstClr val="white"/>
                </a:solidFill>
                <a:latin typeface="微软雅黑" pitchFamily="34" charset="-122"/>
              </a:rPr>
              <a:t>报表</a:t>
            </a:r>
            <a:r>
              <a:rPr lang="en-US" altLang="zh-CN" sz="1600" b="1">
                <a:solidFill>
                  <a:prstClr val="white"/>
                </a:solidFill>
                <a:latin typeface="微软雅黑" pitchFamily="34" charset="-122"/>
              </a:rPr>
              <a:t>30</a:t>
            </a:r>
            <a:r>
              <a:rPr lang="zh-CN" altLang="en-US" sz="1600" b="1">
                <a:solidFill>
                  <a:prstClr val="white"/>
                </a:solidFill>
                <a:latin typeface="微软雅黑" pitchFamily="34" charset="-122"/>
              </a:rPr>
              <a:t>张；</a:t>
            </a:r>
            <a:endParaRPr lang="zh-CN" altLang="en-US" sz="1600" b="1" dirty="0">
              <a:solidFill>
                <a:prstClr val="white"/>
              </a:solidFill>
              <a:latin typeface="微软雅黑" pitchFamily="34" charset="-122"/>
            </a:endParaRPr>
          </a:p>
        </p:txBody>
      </p:sp>
      <p:sp>
        <p:nvSpPr>
          <p:cNvPr id="10" name="椭圆 9"/>
          <p:cNvSpPr/>
          <p:nvPr/>
        </p:nvSpPr>
        <p:spPr>
          <a:xfrm>
            <a:off x="5940152" y="769630"/>
            <a:ext cx="1288143" cy="1288143"/>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r>
              <a:rPr lang="zh-CN" altLang="en-US" b="1" smtClean="0">
                <a:solidFill>
                  <a:prstClr val="white"/>
                </a:solidFill>
                <a:latin typeface="微软雅黑" pitchFamily="34" charset="-122"/>
              </a:rPr>
              <a:t>开发</a:t>
            </a:r>
            <a:endParaRPr lang="en-US" altLang="zh-CN" b="1" smtClean="0">
              <a:solidFill>
                <a:prstClr val="white"/>
              </a:solidFill>
              <a:latin typeface="微软雅黑" pitchFamily="34" charset="-122"/>
            </a:endParaRPr>
          </a:p>
          <a:p>
            <a:pPr algn="ctr"/>
            <a:r>
              <a:rPr lang="en-US" altLang="zh-CN" sz="3200" b="1">
                <a:solidFill>
                  <a:prstClr val="white"/>
                </a:solidFill>
                <a:latin typeface="微软雅黑" pitchFamily="34" charset="-122"/>
              </a:rPr>
              <a:t>4</a:t>
            </a:r>
            <a:endParaRPr lang="zh-CN" altLang="en-US" sz="3200" b="1">
              <a:solidFill>
                <a:prstClr val="white"/>
              </a:solidFill>
              <a:latin typeface="微软雅黑" pitchFamily="34" charset="-122"/>
            </a:endParaRPr>
          </a:p>
        </p:txBody>
      </p:sp>
      <p:sp>
        <p:nvSpPr>
          <p:cNvPr id="11" name="椭圆 10"/>
          <p:cNvSpPr/>
          <p:nvPr/>
        </p:nvSpPr>
        <p:spPr>
          <a:xfrm>
            <a:off x="6938343" y="2065774"/>
            <a:ext cx="1082040" cy="1082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r>
              <a:rPr lang="en-US" altLang="zh-CN" sz="3200" b="1">
                <a:solidFill>
                  <a:prstClr val="white"/>
                </a:solidFill>
                <a:latin typeface="微软雅黑" pitchFamily="34" charset="-122"/>
              </a:rPr>
              <a:t>3</a:t>
            </a:r>
          </a:p>
          <a:p>
            <a:pPr algn="ctr"/>
            <a:r>
              <a:rPr lang="zh-CN" altLang="en-US" b="1">
                <a:solidFill>
                  <a:prstClr val="white"/>
                </a:solidFill>
                <a:latin typeface="微软雅黑" pitchFamily="34" charset="-122"/>
              </a:rPr>
              <a:t>月</a:t>
            </a:r>
          </a:p>
        </p:txBody>
      </p:sp>
    </p:spTree>
    <p:extLst>
      <p:ext uri="{BB962C8B-B14F-4D97-AF65-F5344CB8AC3E}">
        <p14:creationId xmlns:p14="http://schemas.microsoft.com/office/powerpoint/2010/main" val="3344016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26"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80">
                                          <p:stCondLst>
                                            <p:cond delay="0"/>
                                          </p:stCondLst>
                                        </p:cTn>
                                        <p:tgtEl>
                                          <p:spTgt spid="10"/>
                                        </p:tgtEl>
                                      </p:cBhvr>
                                    </p:animEffect>
                                    <p:anim calcmode="lin" valueType="num">
                                      <p:cBhvr>
                                        <p:cTn id="4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8" dur="26">
                                          <p:stCondLst>
                                            <p:cond delay="650"/>
                                          </p:stCondLst>
                                        </p:cTn>
                                        <p:tgtEl>
                                          <p:spTgt spid="10"/>
                                        </p:tgtEl>
                                      </p:cBhvr>
                                      <p:to x="100000" y="60000"/>
                                    </p:animScale>
                                    <p:animScale>
                                      <p:cBhvr>
                                        <p:cTn id="49" dur="166" decel="50000">
                                          <p:stCondLst>
                                            <p:cond delay="676"/>
                                          </p:stCondLst>
                                        </p:cTn>
                                        <p:tgtEl>
                                          <p:spTgt spid="10"/>
                                        </p:tgtEl>
                                      </p:cBhvr>
                                      <p:to x="100000" y="100000"/>
                                    </p:animScale>
                                    <p:animScale>
                                      <p:cBhvr>
                                        <p:cTn id="50" dur="26">
                                          <p:stCondLst>
                                            <p:cond delay="1312"/>
                                          </p:stCondLst>
                                        </p:cTn>
                                        <p:tgtEl>
                                          <p:spTgt spid="10"/>
                                        </p:tgtEl>
                                      </p:cBhvr>
                                      <p:to x="100000" y="80000"/>
                                    </p:animScale>
                                    <p:animScale>
                                      <p:cBhvr>
                                        <p:cTn id="51" dur="166" decel="50000">
                                          <p:stCondLst>
                                            <p:cond delay="1338"/>
                                          </p:stCondLst>
                                        </p:cTn>
                                        <p:tgtEl>
                                          <p:spTgt spid="10"/>
                                        </p:tgtEl>
                                      </p:cBhvr>
                                      <p:to x="100000" y="100000"/>
                                    </p:animScale>
                                    <p:animScale>
                                      <p:cBhvr>
                                        <p:cTn id="52" dur="26">
                                          <p:stCondLst>
                                            <p:cond delay="1642"/>
                                          </p:stCondLst>
                                        </p:cTn>
                                        <p:tgtEl>
                                          <p:spTgt spid="10"/>
                                        </p:tgtEl>
                                      </p:cBhvr>
                                      <p:to x="100000" y="90000"/>
                                    </p:animScale>
                                    <p:animScale>
                                      <p:cBhvr>
                                        <p:cTn id="53" dur="166" decel="50000">
                                          <p:stCondLst>
                                            <p:cond delay="1668"/>
                                          </p:stCondLst>
                                        </p:cTn>
                                        <p:tgtEl>
                                          <p:spTgt spid="10"/>
                                        </p:tgtEl>
                                      </p:cBhvr>
                                      <p:to x="100000" y="100000"/>
                                    </p:animScale>
                                    <p:animScale>
                                      <p:cBhvr>
                                        <p:cTn id="54" dur="26">
                                          <p:stCondLst>
                                            <p:cond delay="1808"/>
                                          </p:stCondLst>
                                        </p:cTn>
                                        <p:tgtEl>
                                          <p:spTgt spid="10"/>
                                        </p:tgtEl>
                                      </p:cBhvr>
                                      <p:to x="100000" y="95000"/>
                                    </p:animScale>
                                    <p:animScale>
                                      <p:cBhvr>
                                        <p:cTn id="55" dur="166" decel="50000">
                                          <p:stCondLst>
                                            <p:cond delay="1834"/>
                                          </p:stCondLst>
                                        </p:cTn>
                                        <p:tgtEl>
                                          <p:spTgt spid="10"/>
                                        </p:tgtEl>
                                      </p:cBhvr>
                                      <p:to x="100000" y="100000"/>
                                    </p:animScale>
                                  </p:childTnLst>
                                </p:cTn>
                              </p:par>
                              <p:par>
                                <p:cTn id="56" presetID="26"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80">
                                          <p:stCondLst>
                                            <p:cond delay="0"/>
                                          </p:stCondLst>
                                        </p:cTn>
                                        <p:tgtEl>
                                          <p:spTgt spid="11"/>
                                        </p:tgtEl>
                                      </p:cBhvr>
                                    </p:animEffect>
                                    <p:anim calcmode="lin" valueType="num">
                                      <p:cBhvr>
                                        <p:cTn id="5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4" dur="26">
                                          <p:stCondLst>
                                            <p:cond delay="650"/>
                                          </p:stCondLst>
                                        </p:cTn>
                                        <p:tgtEl>
                                          <p:spTgt spid="11"/>
                                        </p:tgtEl>
                                      </p:cBhvr>
                                      <p:to x="100000" y="60000"/>
                                    </p:animScale>
                                    <p:animScale>
                                      <p:cBhvr>
                                        <p:cTn id="65" dur="166" decel="50000">
                                          <p:stCondLst>
                                            <p:cond delay="676"/>
                                          </p:stCondLst>
                                        </p:cTn>
                                        <p:tgtEl>
                                          <p:spTgt spid="11"/>
                                        </p:tgtEl>
                                      </p:cBhvr>
                                      <p:to x="100000" y="100000"/>
                                    </p:animScale>
                                    <p:animScale>
                                      <p:cBhvr>
                                        <p:cTn id="66" dur="26">
                                          <p:stCondLst>
                                            <p:cond delay="1312"/>
                                          </p:stCondLst>
                                        </p:cTn>
                                        <p:tgtEl>
                                          <p:spTgt spid="11"/>
                                        </p:tgtEl>
                                      </p:cBhvr>
                                      <p:to x="100000" y="80000"/>
                                    </p:animScale>
                                    <p:animScale>
                                      <p:cBhvr>
                                        <p:cTn id="67" dur="166" decel="50000">
                                          <p:stCondLst>
                                            <p:cond delay="1338"/>
                                          </p:stCondLst>
                                        </p:cTn>
                                        <p:tgtEl>
                                          <p:spTgt spid="11"/>
                                        </p:tgtEl>
                                      </p:cBhvr>
                                      <p:to x="100000" y="100000"/>
                                    </p:animScale>
                                    <p:animScale>
                                      <p:cBhvr>
                                        <p:cTn id="68" dur="26">
                                          <p:stCondLst>
                                            <p:cond delay="1642"/>
                                          </p:stCondLst>
                                        </p:cTn>
                                        <p:tgtEl>
                                          <p:spTgt spid="11"/>
                                        </p:tgtEl>
                                      </p:cBhvr>
                                      <p:to x="100000" y="90000"/>
                                    </p:animScale>
                                    <p:animScale>
                                      <p:cBhvr>
                                        <p:cTn id="69" dur="166" decel="50000">
                                          <p:stCondLst>
                                            <p:cond delay="1668"/>
                                          </p:stCondLst>
                                        </p:cTn>
                                        <p:tgtEl>
                                          <p:spTgt spid="11"/>
                                        </p:tgtEl>
                                      </p:cBhvr>
                                      <p:to x="100000" y="100000"/>
                                    </p:animScale>
                                    <p:animScale>
                                      <p:cBhvr>
                                        <p:cTn id="70" dur="26">
                                          <p:stCondLst>
                                            <p:cond delay="1808"/>
                                          </p:stCondLst>
                                        </p:cTn>
                                        <p:tgtEl>
                                          <p:spTgt spid="11"/>
                                        </p:tgtEl>
                                      </p:cBhvr>
                                      <p:to x="100000" y="95000"/>
                                    </p:animScale>
                                    <p:animScale>
                                      <p:cBhvr>
                                        <p:cTn id="71"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0" y="0"/>
            <a:ext cx="6697414" cy="573882"/>
          </a:xfrm>
          <a:prstGeom prst="rect">
            <a:avLst/>
          </a:prstGeom>
        </p:spPr>
        <p:txBody>
          <a:bodyPr lIns="91416" tIns="45708" rIns="91416" bIns="45708"/>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修改业务对象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扩展</a:t>
            </a:r>
            <a:endParaRPr lang="zh-CN" altLang="en-US" dirty="0">
              <a:latin typeface="微软雅黑" pitchFamily="34" charset="-122"/>
              <a:ea typeface="微软雅黑" pitchFamily="34" charset="-122"/>
            </a:endParaRPr>
          </a:p>
        </p:txBody>
      </p:sp>
      <p:sp>
        <p:nvSpPr>
          <p:cNvPr id="9" name="矩形 8"/>
          <p:cNvSpPr/>
          <p:nvPr/>
        </p:nvSpPr>
        <p:spPr>
          <a:xfrm>
            <a:off x="251532" y="729019"/>
            <a:ext cx="1953217"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kumimoji="1" lang="zh-CN" altLang="en-US" sz="1400" b="1" dirty="0">
                <a:solidFill>
                  <a:srgbClr val="FFFFFF"/>
                </a:solidFill>
                <a:latin typeface="微软雅黑" pitchFamily="34" charset="-122"/>
                <a:ea typeface="微软雅黑" pitchFamily="34" charset="-122"/>
              </a:rPr>
              <a:t>功能亮点与价值</a:t>
            </a:r>
          </a:p>
        </p:txBody>
      </p:sp>
      <p:sp>
        <p:nvSpPr>
          <p:cNvPr id="10" name="矩形 9"/>
          <p:cNvSpPr/>
          <p:nvPr/>
        </p:nvSpPr>
        <p:spPr>
          <a:xfrm>
            <a:off x="179512" y="1275606"/>
            <a:ext cx="2016224" cy="2677656"/>
          </a:xfrm>
          <a:prstGeom prst="rect">
            <a:avLst/>
          </a:prstGeom>
        </p:spPr>
        <p:txBody>
          <a:bodyPr wrap="square" lIns="91416" tIns="45708" rIns="91416" bIns="45708">
            <a:spAutoFit/>
          </a:bodyPr>
          <a:lstStyle/>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通过扩展的方式对系统预置业务对象做修改；</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666" lvl="2" indent="-285666" defTabSz="2044088">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扩展是对原来单据的补充、修改，不是新建单据</a:t>
            </a:r>
          </a:p>
          <a:p>
            <a:pPr marL="0" lvl="2" defTabSz="2044088">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088">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666" indent="-285666" defTabSz="2044088">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单据多次扩展后运行时的效果，是每次扩展后的差量叠加；</a:t>
            </a:r>
            <a:endParaRPr lang="en-US" altLang="zh-CN"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583548"/>
            <a:ext cx="6696744" cy="406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7720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257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3779912" y="1024362"/>
            <a:ext cx="0" cy="2707900"/>
          </a:xfrm>
          <a:prstGeom prst="line">
            <a:avLst/>
          </a:prstGeom>
        </p:spPr>
        <p:style>
          <a:lnRef idx="2">
            <a:schemeClr val="accent1"/>
          </a:lnRef>
          <a:fillRef idx="0">
            <a:schemeClr val="accent1"/>
          </a:fillRef>
          <a:effectRef idx="1">
            <a:schemeClr val="accent1"/>
          </a:effectRef>
          <a:fontRef idx="minor">
            <a:schemeClr val="tx1"/>
          </a:fontRef>
        </p:style>
      </p:cxnSp>
      <p:sp>
        <p:nvSpPr>
          <p:cNvPr id="22" name="圆角矩形 21"/>
          <p:cNvSpPr/>
          <p:nvPr/>
        </p:nvSpPr>
        <p:spPr>
          <a:xfrm>
            <a:off x="3203850" y="843570"/>
            <a:ext cx="1224136" cy="180803"/>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lang="zh-CN" altLang="en-US" sz="1100" dirty="0">
                <a:solidFill>
                  <a:schemeClr val="tx1"/>
                </a:solidFill>
              </a:rPr>
              <a:t>业务对象类型</a:t>
            </a:r>
          </a:p>
        </p:txBody>
      </p:sp>
      <p:cxnSp>
        <p:nvCxnSpPr>
          <p:cNvPr id="21" name="直接箭头连接符 20"/>
          <p:cNvCxnSpPr/>
          <p:nvPr/>
        </p:nvCxnSpPr>
        <p:spPr>
          <a:xfrm>
            <a:off x="3779913" y="1446399"/>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圆角矩形 23"/>
          <p:cNvSpPr/>
          <p:nvPr/>
        </p:nvSpPr>
        <p:spPr>
          <a:xfrm>
            <a:off x="4366644" y="1347626"/>
            <a:ext cx="997444" cy="180803"/>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r>
              <a:rPr lang="zh-CN" altLang="en-US" sz="1100" dirty="0">
                <a:solidFill>
                  <a:schemeClr val="tx1"/>
                </a:solidFill>
              </a:rPr>
              <a:t>基础资料</a:t>
            </a:r>
          </a:p>
        </p:txBody>
      </p:sp>
      <p:grpSp>
        <p:nvGrpSpPr>
          <p:cNvPr id="41" name="组合 40"/>
          <p:cNvGrpSpPr/>
          <p:nvPr/>
        </p:nvGrpSpPr>
        <p:grpSpPr>
          <a:xfrm>
            <a:off x="3779914" y="1675375"/>
            <a:ext cx="1584176" cy="180803"/>
            <a:chOff x="3491880" y="2385880"/>
            <a:chExt cx="1944216" cy="180803"/>
          </a:xfrm>
          <a:solidFill>
            <a:schemeClr val="accent1">
              <a:lumMod val="40000"/>
              <a:lumOff val="60000"/>
            </a:schemeClr>
          </a:solidFill>
        </p:grpSpPr>
        <p:sp>
          <p:nvSpPr>
            <p:cNvPr id="25" name="圆角矩形 24"/>
            <p:cNvSpPr/>
            <p:nvPr/>
          </p:nvSpPr>
          <p:spPr>
            <a:xfrm>
              <a:off x="4211960" y="2385880"/>
              <a:ext cx="122413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单据</a:t>
              </a:r>
            </a:p>
          </p:txBody>
        </p:sp>
        <p:cxnSp>
          <p:nvCxnSpPr>
            <p:cNvPr id="27" name="直接箭头连接符 26"/>
            <p:cNvCxnSpPr/>
            <p:nvPr/>
          </p:nvCxnSpPr>
          <p:spPr>
            <a:xfrm>
              <a:off x="3491880" y="2488001"/>
              <a:ext cx="720080"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grpSp>
      <p:grpSp>
        <p:nvGrpSpPr>
          <p:cNvPr id="43" name="组合 42"/>
          <p:cNvGrpSpPr/>
          <p:nvPr/>
        </p:nvGrpSpPr>
        <p:grpSpPr>
          <a:xfrm>
            <a:off x="3779914" y="2330873"/>
            <a:ext cx="1584176" cy="180803"/>
            <a:chOff x="3491880" y="3039019"/>
            <a:chExt cx="1944216" cy="180803"/>
          </a:xfrm>
          <a:solidFill>
            <a:schemeClr val="accent1">
              <a:lumMod val="40000"/>
              <a:lumOff val="60000"/>
            </a:schemeClr>
          </a:solidFill>
        </p:grpSpPr>
        <p:sp>
          <p:nvSpPr>
            <p:cNvPr id="26" name="圆角矩形 25"/>
            <p:cNvSpPr/>
            <p:nvPr/>
          </p:nvSpPr>
          <p:spPr>
            <a:xfrm>
              <a:off x="4211960" y="3039019"/>
              <a:ext cx="122413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系统参数</a:t>
              </a:r>
            </a:p>
          </p:txBody>
        </p:sp>
        <p:cxnSp>
          <p:nvCxnSpPr>
            <p:cNvPr id="29" name="直接箭头连接符 28"/>
            <p:cNvCxnSpPr/>
            <p:nvPr/>
          </p:nvCxnSpPr>
          <p:spPr>
            <a:xfrm>
              <a:off x="3491880" y="3147814"/>
              <a:ext cx="720080"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grpSp>
      <p:grpSp>
        <p:nvGrpSpPr>
          <p:cNvPr id="42" name="组合 41"/>
          <p:cNvGrpSpPr/>
          <p:nvPr/>
        </p:nvGrpSpPr>
        <p:grpSpPr>
          <a:xfrm>
            <a:off x="3779914" y="2003124"/>
            <a:ext cx="1584176" cy="180803"/>
            <a:chOff x="3491880" y="2712450"/>
            <a:chExt cx="1944216" cy="180803"/>
          </a:xfrm>
          <a:solidFill>
            <a:schemeClr val="accent1">
              <a:lumMod val="40000"/>
              <a:lumOff val="60000"/>
            </a:schemeClr>
          </a:solidFill>
        </p:grpSpPr>
        <p:cxnSp>
          <p:nvCxnSpPr>
            <p:cNvPr id="28" name="直接箭头连接符 27"/>
            <p:cNvCxnSpPr/>
            <p:nvPr/>
          </p:nvCxnSpPr>
          <p:spPr>
            <a:xfrm>
              <a:off x="3491880" y="2817907"/>
              <a:ext cx="720080"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30" name="圆角矩形 29"/>
            <p:cNvSpPr/>
            <p:nvPr/>
          </p:nvSpPr>
          <p:spPr>
            <a:xfrm>
              <a:off x="4211960" y="2712450"/>
              <a:ext cx="122413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动态表单</a:t>
              </a:r>
            </a:p>
          </p:txBody>
        </p:sp>
      </p:grpSp>
      <p:grpSp>
        <p:nvGrpSpPr>
          <p:cNvPr id="44" name="组合 43"/>
          <p:cNvGrpSpPr/>
          <p:nvPr/>
        </p:nvGrpSpPr>
        <p:grpSpPr>
          <a:xfrm>
            <a:off x="3779914" y="2658622"/>
            <a:ext cx="1584176" cy="180803"/>
            <a:chOff x="3491880" y="3345444"/>
            <a:chExt cx="1944216" cy="180803"/>
          </a:xfrm>
          <a:solidFill>
            <a:schemeClr val="accent1">
              <a:lumMod val="40000"/>
              <a:lumOff val="60000"/>
            </a:schemeClr>
          </a:solidFill>
        </p:grpSpPr>
        <p:cxnSp>
          <p:nvCxnSpPr>
            <p:cNvPr id="32" name="直接箭头连接符 31"/>
            <p:cNvCxnSpPr/>
            <p:nvPr/>
          </p:nvCxnSpPr>
          <p:spPr>
            <a:xfrm>
              <a:off x="3491880" y="3435846"/>
              <a:ext cx="720080"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37" name="圆角矩形 36"/>
            <p:cNvSpPr/>
            <p:nvPr/>
          </p:nvSpPr>
          <p:spPr>
            <a:xfrm>
              <a:off x="4211960" y="3345444"/>
              <a:ext cx="122413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监控对象</a:t>
              </a:r>
            </a:p>
          </p:txBody>
        </p:sp>
      </p:grpSp>
      <p:grpSp>
        <p:nvGrpSpPr>
          <p:cNvPr id="45" name="组合 44"/>
          <p:cNvGrpSpPr/>
          <p:nvPr/>
        </p:nvGrpSpPr>
        <p:grpSpPr>
          <a:xfrm>
            <a:off x="3779914" y="2986365"/>
            <a:ext cx="1584176" cy="180803"/>
            <a:chOff x="3491880" y="3633476"/>
            <a:chExt cx="1944216" cy="180803"/>
          </a:xfrm>
          <a:solidFill>
            <a:schemeClr val="accent1">
              <a:lumMod val="40000"/>
              <a:lumOff val="60000"/>
            </a:schemeClr>
          </a:solidFill>
        </p:grpSpPr>
        <p:cxnSp>
          <p:nvCxnSpPr>
            <p:cNvPr id="33" name="直接箭头连接符 32"/>
            <p:cNvCxnSpPr/>
            <p:nvPr/>
          </p:nvCxnSpPr>
          <p:spPr>
            <a:xfrm>
              <a:off x="3491880" y="3723878"/>
              <a:ext cx="720080"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38" name="圆角矩形 37"/>
            <p:cNvSpPr/>
            <p:nvPr/>
          </p:nvSpPr>
          <p:spPr>
            <a:xfrm>
              <a:off x="4211960" y="3633476"/>
              <a:ext cx="122413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账表</a:t>
              </a:r>
            </a:p>
          </p:txBody>
        </p:sp>
      </p:grpSp>
      <p:grpSp>
        <p:nvGrpSpPr>
          <p:cNvPr id="46" name="组合 45"/>
          <p:cNvGrpSpPr/>
          <p:nvPr/>
        </p:nvGrpSpPr>
        <p:grpSpPr>
          <a:xfrm>
            <a:off x="3779914" y="3314120"/>
            <a:ext cx="1584176" cy="180803"/>
            <a:chOff x="3491880" y="3993516"/>
            <a:chExt cx="1944216" cy="180803"/>
          </a:xfrm>
          <a:solidFill>
            <a:schemeClr val="accent1">
              <a:lumMod val="40000"/>
              <a:lumOff val="60000"/>
            </a:schemeClr>
          </a:solidFill>
        </p:grpSpPr>
        <p:cxnSp>
          <p:nvCxnSpPr>
            <p:cNvPr id="34" name="直接箭头连接符 33"/>
            <p:cNvCxnSpPr/>
            <p:nvPr/>
          </p:nvCxnSpPr>
          <p:spPr>
            <a:xfrm>
              <a:off x="3491880" y="4083918"/>
              <a:ext cx="720080"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39" name="圆角矩形 38"/>
            <p:cNvSpPr/>
            <p:nvPr/>
          </p:nvSpPr>
          <p:spPr>
            <a:xfrm>
              <a:off x="4211960" y="3993516"/>
              <a:ext cx="122413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弹性域</a:t>
              </a:r>
            </a:p>
          </p:txBody>
        </p:sp>
      </p:grpSp>
      <p:grpSp>
        <p:nvGrpSpPr>
          <p:cNvPr id="47" name="组合 46"/>
          <p:cNvGrpSpPr/>
          <p:nvPr/>
        </p:nvGrpSpPr>
        <p:grpSpPr>
          <a:xfrm>
            <a:off x="3779914" y="3641872"/>
            <a:ext cx="1584176" cy="180803"/>
            <a:chOff x="3491880" y="4353556"/>
            <a:chExt cx="1944216" cy="180803"/>
          </a:xfrm>
          <a:solidFill>
            <a:schemeClr val="accent1">
              <a:lumMod val="40000"/>
              <a:lumOff val="60000"/>
            </a:schemeClr>
          </a:solidFill>
        </p:grpSpPr>
        <p:cxnSp>
          <p:nvCxnSpPr>
            <p:cNvPr id="35" name="直接箭头连接符 34"/>
            <p:cNvCxnSpPr/>
            <p:nvPr/>
          </p:nvCxnSpPr>
          <p:spPr>
            <a:xfrm>
              <a:off x="3491880" y="4443958"/>
              <a:ext cx="720080"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40" name="圆角矩形 39"/>
            <p:cNvSpPr/>
            <p:nvPr/>
          </p:nvSpPr>
          <p:spPr>
            <a:xfrm>
              <a:off x="4211960" y="4353556"/>
              <a:ext cx="122413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移动业务</a:t>
              </a:r>
            </a:p>
          </p:txBody>
        </p:sp>
      </p:grpSp>
      <p:cxnSp>
        <p:nvCxnSpPr>
          <p:cNvPr id="56" name="直接连接符 55"/>
          <p:cNvCxnSpPr/>
          <p:nvPr/>
        </p:nvCxnSpPr>
        <p:spPr>
          <a:xfrm>
            <a:off x="5940152" y="1541953"/>
            <a:ext cx="0" cy="58349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箭头连接符 53"/>
          <p:cNvCxnSpPr/>
          <p:nvPr/>
        </p:nvCxnSpPr>
        <p:spPr>
          <a:xfrm>
            <a:off x="5940153" y="1548302"/>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直接箭头连接符 62"/>
          <p:cNvCxnSpPr/>
          <p:nvPr/>
        </p:nvCxnSpPr>
        <p:spPr>
          <a:xfrm>
            <a:off x="5940153" y="1835613"/>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直接箭头连接符 65"/>
          <p:cNvCxnSpPr/>
          <p:nvPr/>
        </p:nvCxnSpPr>
        <p:spPr>
          <a:xfrm>
            <a:off x="5940153" y="2122923"/>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71" name="组合 70"/>
          <p:cNvGrpSpPr/>
          <p:nvPr/>
        </p:nvGrpSpPr>
        <p:grpSpPr>
          <a:xfrm>
            <a:off x="6526884" y="1449517"/>
            <a:ext cx="1213468" cy="755424"/>
            <a:chOff x="6249520" y="1806801"/>
            <a:chExt cx="997444" cy="755424"/>
          </a:xfrm>
          <a:solidFill>
            <a:schemeClr val="accent1">
              <a:lumMod val="40000"/>
              <a:lumOff val="60000"/>
            </a:schemeClr>
          </a:solidFill>
        </p:grpSpPr>
        <p:sp>
          <p:nvSpPr>
            <p:cNvPr id="55" name="圆角矩形 54"/>
            <p:cNvSpPr/>
            <p:nvPr/>
          </p:nvSpPr>
          <p:spPr>
            <a:xfrm>
              <a:off x="6249520" y="1806801"/>
              <a:ext cx="997444"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普通动态表单</a:t>
              </a:r>
            </a:p>
          </p:txBody>
        </p:sp>
        <p:sp>
          <p:nvSpPr>
            <p:cNvPr id="64" name="圆角矩形 63"/>
            <p:cNvSpPr/>
            <p:nvPr/>
          </p:nvSpPr>
          <p:spPr>
            <a:xfrm>
              <a:off x="6249520" y="2094112"/>
              <a:ext cx="997444"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向导式动态表单</a:t>
              </a:r>
            </a:p>
          </p:txBody>
        </p:sp>
        <p:sp>
          <p:nvSpPr>
            <p:cNvPr id="67" name="圆角矩形 66"/>
            <p:cNvSpPr/>
            <p:nvPr/>
          </p:nvSpPr>
          <p:spPr>
            <a:xfrm>
              <a:off x="6249520" y="2381422"/>
              <a:ext cx="997444"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过滤条件框</a:t>
              </a:r>
            </a:p>
          </p:txBody>
        </p:sp>
      </p:grpSp>
      <p:cxnSp>
        <p:nvCxnSpPr>
          <p:cNvPr id="89" name="肘形连接符 88"/>
          <p:cNvCxnSpPr/>
          <p:nvPr/>
        </p:nvCxnSpPr>
        <p:spPr>
          <a:xfrm flipV="1">
            <a:off x="5376263" y="1824474"/>
            <a:ext cx="572269" cy="2880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直接连接符 72"/>
          <p:cNvCxnSpPr/>
          <p:nvPr/>
        </p:nvCxnSpPr>
        <p:spPr>
          <a:xfrm>
            <a:off x="5941295" y="2465365"/>
            <a:ext cx="0" cy="1220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箭头连接符 73"/>
          <p:cNvCxnSpPr/>
          <p:nvPr/>
        </p:nvCxnSpPr>
        <p:spPr>
          <a:xfrm>
            <a:off x="5950821" y="2481227"/>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直接箭头连接符 74"/>
          <p:cNvCxnSpPr/>
          <p:nvPr/>
        </p:nvCxnSpPr>
        <p:spPr>
          <a:xfrm>
            <a:off x="5950821" y="2782244"/>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直接箭头连接符 75"/>
          <p:cNvCxnSpPr/>
          <p:nvPr/>
        </p:nvCxnSpPr>
        <p:spPr>
          <a:xfrm>
            <a:off x="5950821" y="3083261"/>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0" name="直接箭头连接符 99"/>
          <p:cNvCxnSpPr/>
          <p:nvPr/>
        </p:nvCxnSpPr>
        <p:spPr>
          <a:xfrm>
            <a:off x="5940153" y="3384277"/>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 name="直接箭头连接符 102"/>
          <p:cNvCxnSpPr/>
          <p:nvPr/>
        </p:nvCxnSpPr>
        <p:spPr>
          <a:xfrm>
            <a:off x="5940153" y="3685293"/>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9" name="直接箭头连接符 108"/>
          <p:cNvCxnSpPr/>
          <p:nvPr/>
        </p:nvCxnSpPr>
        <p:spPr>
          <a:xfrm>
            <a:off x="5376258" y="3090218"/>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肘形连接符 111"/>
          <p:cNvCxnSpPr/>
          <p:nvPr/>
        </p:nvCxnSpPr>
        <p:spPr>
          <a:xfrm>
            <a:off x="5364100" y="3748747"/>
            <a:ext cx="572269" cy="39703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直接连接符 116"/>
          <p:cNvCxnSpPr/>
          <p:nvPr/>
        </p:nvCxnSpPr>
        <p:spPr>
          <a:xfrm>
            <a:off x="5944681" y="4002622"/>
            <a:ext cx="0" cy="2898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直接箭头连接符 118"/>
          <p:cNvCxnSpPr/>
          <p:nvPr/>
        </p:nvCxnSpPr>
        <p:spPr>
          <a:xfrm>
            <a:off x="5944683" y="4002622"/>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直接箭头连接符 119"/>
          <p:cNvCxnSpPr/>
          <p:nvPr/>
        </p:nvCxnSpPr>
        <p:spPr>
          <a:xfrm>
            <a:off x="5944683" y="4289932"/>
            <a:ext cx="5867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040" name="组合 1039"/>
          <p:cNvGrpSpPr/>
          <p:nvPr/>
        </p:nvGrpSpPr>
        <p:grpSpPr>
          <a:xfrm>
            <a:off x="6526884" y="2382444"/>
            <a:ext cx="1213468" cy="1989508"/>
            <a:chOff x="6526884" y="2382442"/>
            <a:chExt cx="1357484" cy="1989508"/>
          </a:xfrm>
          <a:solidFill>
            <a:schemeClr val="accent1">
              <a:lumMod val="40000"/>
              <a:lumOff val="60000"/>
            </a:schemeClr>
          </a:solidFill>
        </p:grpSpPr>
        <p:sp>
          <p:nvSpPr>
            <p:cNvPr id="78" name="圆角矩形 77"/>
            <p:cNvSpPr/>
            <p:nvPr/>
          </p:nvSpPr>
          <p:spPr>
            <a:xfrm>
              <a:off x="6537552" y="2382442"/>
              <a:ext cx="134681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简单账表</a:t>
              </a:r>
            </a:p>
          </p:txBody>
        </p:sp>
        <p:sp>
          <p:nvSpPr>
            <p:cNvPr id="79" name="圆角矩形 78"/>
            <p:cNvSpPr/>
            <p:nvPr/>
          </p:nvSpPr>
          <p:spPr>
            <a:xfrm>
              <a:off x="6537552" y="2683459"/>
              <a:ext cx="134681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树形账表</a:t>
              </a:r>
            </a:p>
          </p:txBody>
        </p:sp>
        <p:sp>
          <p:nvSpPr>
            <p:cNvPr id="80" name="圆角矩形 79"/>
            <p:cNvSpPr/>
            <p:nvPr/>
          </p:nvSpPr>
          <p:spPr>
            <a:xfrm>
              <a:off x="6537552" y="2984476"/>
              <a:ext cx="134681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分页账表</a:t>
              </a:r>
            </a:p>
          </p:txBody>
        </p:sp>
        <p:sp>
          <p:nvSpPr>
            <p:cNvPr id="101" name="圆角矩形 100"/>
            <p:cNvSpPr/>
            <p:nvPr/>
          </p:nvSpPr>
          <p:spPr>
            <a:xfrm>
              <a:off x="6526884" y="3285492"/>
              <a:ext cx="134681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直接</a:t>
              </a:r>
              <a:r>
                <a:rPr lang="en-US" altLang="zh-CN" sz="1100" dirty="0">
                  <a:solidFill>
                    <a:schemeClr val="tx1"/>
                  </a:solidFill>
                </a:rPr>
                <a:t>SQL</a:t>
              </a:r>
              <a:r>
                <a:rPr lang="zh-CN" altLang="en-US" sz="1100" dirty="0">
                  <a:solidFill>
                    <a:schemeClr val="tx1"/>
                  </a:solidFill>
                </a:rPr>
                <a:t>账表</a:t>
              </a:r>
            </a:p>
          </p:txBody>
        </p:sp>
        <p:sp>
          <p:nvSpPr>
            <p:cNvPr id="104" name="圆角矩形 103"/>
            <p:cNvSpPr/>
            <p:nvPr/>
          </p:nvSpPr>
          <p:spPr>
            <a:xfrm>
              <a:off x="6526884" y="3586508"/>
              <a:ext cx="134681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透视表</a:t>
              </a:r>
            </a:p>
          </p:txBody>
        </p:sp>
        <p:sp>
          <p:nvSpPr>
            <p:cNvPr id="123" name="圆角矩形 122"/>
            <p:cNvSpPr/>
            <p:nvPr/>
          </p:nvSpPr>
          <p:spPr>
            <a:xfrm>
              <a:off x="6531413" y="3903837"/>
              <a:ext cx="134681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移动表单</a:t>
              </a:r>
            </a:p>
          </p:txBody>
        </p:sp>
        <p:sp>
          <p:nvSpPr>
            <p:cNvPr id="124" name="圆角矩形 123"/>
            <p:cNvSpPr/>
            <p:nvPr/>
          </p:nvSpPr>
          <p:spPr>
            <a:xfrm>
              <a:off x="6531413" y="4191147"/>
              <a:ext cx="1346816" cy="18080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tx1"/>
                  </a:solidFill>
                </a:rPr>
                <a:t>移动单据</a:t>
              </a:r>
            </a:p>
          </p:txBody>
        </p:sp>
      </p:grpSp>
      <p:sp>
        <p:nvSpPr>
          <p:cNvPr id="58" name="标题 2"/>
          <p:cNvSpPr txBox="1">
            <a:spLocks/>
          </p:cNvSpPr>
          <p:nvPr/>
        </p:nvSpPr>
        <p:spPr>
          <a:xfrm>
            <a:off x="0" y="0"/>
            <a:ext cx="6697414" cy="573882"/>
          </a:xfrm>
          <a:prstGeom prst="rect">
            <a:avLst/>
          </a:prstGeom>
        </p:spPr>
        <p:txBody>
          <a:bodyPr lIns="91416" tIns="45708" rIns="91416" bIns="45708"/>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dirty="0" smtClean="0">
                <a:latin typeface="微软雅黑" pitchFamily="34" charset="-122"/>
                <a:ea typeface="微软雅黑" pitchFamily="34" charset="-122"/>
              </a:rPr>
              <a:t>业务对象类型</a:t>
            </a:r>
            <a:endParaRPr lang="zh-CN" altLang="en-US" dirty="0">
              <a:latin typeface="微软雅黑" pitchFamily="34" charset="-122"/>
              <a:ea typeface="微软雅黑" pitchFamily="34" charset="-122"/>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568475"/>
            <a:ext cx="2847975"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0576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00.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0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10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10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10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10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10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0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10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10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1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1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1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1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1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1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1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1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18.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1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1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2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12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12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12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12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2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12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12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2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2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3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3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3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3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3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3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36.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3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13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13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1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4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14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14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4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14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14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4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4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4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4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5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5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5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5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9.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2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2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2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2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2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2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2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2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2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2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3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3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3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3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3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3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3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37.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3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3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4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4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4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4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4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4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4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4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4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4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5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5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5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5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5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55.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5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5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5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5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6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6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6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6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6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6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6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6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6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6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7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7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7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73.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74.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75.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76.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77.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78.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79.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80.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81.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82.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8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8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8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8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8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8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8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9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9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9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9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9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9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9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9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9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9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alpha val="18000"/>
          </a:srgbClr>
        </a:solidFill>
        <a:ln w="9525" cap="flat" cmpd="sng" algn="ctr">
          <a:noFill/>
          <a:prstDash val="solid"/>
        </a:ln>
        <a:effectLst/>
      </a:spPr>
      <a:bodyPr rot="0" spcFirstLastPara="0" vertOverflow="overflow" horzOverflow="overflow" vert="horz" wrap="square" lIns="91426" tIns="45713" rIns="91426" bIns="45713" numCol="1" spcCol="0" rtlCol="0" fromWordArt="0" anchor="ctr" anchorCtr="0" forceAA="0" compatLnSpc="1">
        <a:prstTxWarp prst="textNoShape">
          <a:avLst/>
        </a:prstTxWarp>
        <a:noAutofit/>
      </a:bodyPr>
      <a:lstStyle>
        <a:defPPr algn="ctr" defTabSz="914243">
          <a:defRPr sz="1200" b="1" kern="0">
            <a:solidFill>
              <a:srgbClr val="00B0F0"/>
            </a:solidFill>
            <a:latin typeface="微软雅黑" pitchFamily="34" charset="-122"/>
            <a:ea typeface="微软雅黑" pitchFamily="34" charset="-122"/>
            <a:cs typeface="微软雅黑" panose="020B0503020204020204" charset="-122"/>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金蝶云 V7.2_产品培训_模板</Template>
  <TotalTime>17382</TotalTime>
  <Words>6672</Words>
  <Application>Microsoft Office PowerPoint</Application>
  <PresentationFormat>全屏显示(16:9)</PresentationFormat>
  <Paragraphs>975</Paragraphs>
  <Slides>80</Slides>
  <Notes>62</Notes>
  <HiddenSlides>0</HiddenSlides>
  <MMClips>0</MMClips>
  <ScaleCrop>false</ScaleCrop>
  <HeadingPairs>
    <vt:vector size="4" baseType="variant">
      <vt:variant>
        <vt:lpstr>主题</vt:lpstr>
      </vt:variant>
      <vt:variant>
        <vt:i4>3</vt:i4>
      </vt:variant>
      <vt:variant>
        <vt:lpstr>幻灯片标题</vt:lpstr>
      </vt:variant>
      <vt:variant>
        <vt:i4>80</vt:i4>
      </vt:variant>
    </vt:vector>
  </HeadingPairs>
  <TitlesOfParts>
    <vt:vector size="83" baseType="lpstr">
      <vt:lpstr>Office 主题​​</vt:lpstr>
      <vt:lpstr>Office Theme</vt:lpstr>
      <vt:lpstr>1_Office Theme</vt:lpstr>
      <vt:lpstr>PowerPoint 演示文稿</vt:lpstr>
      <vt:lpstr>PowerPoint 演示文稿</vt:lpstr>
      <vt:lpstr>PowerPoint 演示文稿</vt:lpstr>
      <vt:lpstr>BOS IDE登录</vt:lpstr>
      <vt:lpstr>PowerPoint 演示文稿</vt:lpstr>
      <vt:lpstr>PowerPoint 演示文稿</vt:lpstr>
      <vt:lpstr>创建业务对象-三种方式的比较</vt:lpstr>
      <vt:lpstr>PowerPoint 演示文稿</vt:lpstr>
      <vt:lpstr>PowerPoint 演示文稿</vt:lpstr>
      <vt:lpstr>PowerPoint 演示文稿</vt:lpstr>
      <vt:lpstr>业务对象类型介绍-基础资料</vt:lpstr>
      <vt:lpstr>基础资料主要属性说明</vt:lpstr>
      <vt:lpstr>基础资料与组织隔离</vt:lpstr>
      <vt:lpstr>基础资料实现组织隔离的方式</vt:lpstr>
      <vt:lpstr>继承基类模板，实现组织隔离</vt:lpstr>
      <vt:lpstr>业务对象类型介绍-单据</vt:lpstr>
      <vt:lpstr>单据主要属性说明</vt:lpstr>
      <vt:lpstr>业务对象类型介绍-动态表单</vt:lpstr>
      <vt:lpstr>业务对象类型介绍-系统参数</vt:lpstr>
      <vt:lpstr>业务对象类型介绍-弹性域</vt:lpstr>
      <vt:lpstr>业务对象类型介绍-账表</vt:lpstr>
      <vt:lpstr>PowerPoint 演示文稿</vt:lpstr>
      <vt:lpstr>PowerPoint 演示文稿</vt:lpstr>
      <vt:lpstr>BOS IDE编辑主界面</vt:lpstr>
      <vt:lpstr>BOS IDE编辑主界面-工具箱</vt:lpstr>
      <vt:lpstr>工具箱及属性配置</vt:lpstr>
      <vt:lpstr>PowerPoint 演示文稿</vt:lpstr>
      <vt:lpstr>PowerPoint 演示文稿</vt:lpstr>
      <vt:lpstr>基础资料字段的属性说明</vt:lpstr>
      <vt:lpstr>单据体的特殊属性说明</vt:lpstr>
      <vt:lpstr>单据体的“分组列信息”属性详解</vt:lpstr>
      <vt:lpstr>PowerPoint 演示文稿</vt:lpstr>
      <vt:lpstr>PowerPoint 演示文稿</vt:lpstr>
      <vt:lpstr>页签设置及效果展示</vt:lpstr>
      <vt:lpstr>印章设置及效果展示</vt:lpstr>
      <vt:lpstr>PowerPoint 演示文稿</vt:lpstr>
      <vt:lpstr>PowerPoint 演示文稿</vt:lpstr>
      <vt:lpstr>PowerPoint 演示文稿</vt:lpstr>
      <vt:lpstr>PowerPoint 演示文稿</vt:lpstr>
      <vt:lpstr>PowerPoint 演示文稿</vt:lpstr>
      <vt:lpstr>PowerPoint 演示文稿</vt:lpstr>
      <vt:lpstr>操作列表-示例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统一日志平台</vt:lpstr>
      <vt:lpstr>数据升级工具</vt:lpstr>
      <vt:lpstr>发送邮件</vt:lpstr>
      <vt:lpstr>编码规则补号优化</vt:lpstr>
      <vt:lpstr>基础资料引用检查</vt:lpstr>
      <vt:lpstr>列表默认过滤方案</vt:lpstr>
      <vt:lpstr>PowerPoint 演示文稿</vt:lpstr>
      <vt:lpstr>金蝶云星空 二次开发案例数据</vt:lpstr>
      <vt:lpstr>金蝶云星空 二次开发案例数据</vt:lpstr>
      <vt:lpstr>东药全面预算管理体系</vt:lpstr>
      <vt:lpstr>东药预算项目</vt:lpstr>
      <vt:lpstr>青岛海信网络—项目管理案例</vt:lpstr>
      <vt:lpstr>青岛海信网络—项目管理案例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市场洞察</dc:title>
  <dc:creator>rd_violet</dc:creator>
  <cp:lastModifiedBy>张虎</cp:lastModifiedBy>
  <cp:revision>581</cp:revision>
  <dcterms:created xsi:type="dcterms:W3CDTF">2015-10-24T03:10:56Z</dcterms:created>
  <dcterms:modified xsi:type="dcterms:W3CDTF">2019-05-26T00:06:35Z</dcterms:modified>
</cp:coreProperties>
</file>